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63"/>
  </p:notesMasterIdLst>
  <p:sldIdLst>
    <p:sldId id="345" r:id="rId2"/>
    <p:sldId id="349" r:id="rId3"/>
    <p:sldId id="350" r:id="rId4"/>
    <p:sldId id="275" r:id="rId5"/>
    <p:sldId id="276" r:id="rId6"/>
    <p:sldId id="270" r:id="rId7"/>
    <p:sldId id="277" r:id="rId8"/>
    <p:sldId id="278" r:id="rId9"/>
    <p:sldId id="279" r:id="rId10"/>
    <p:sldId id="280" r:id="rId11"/>
    <p:sldId id="263" r:id="rId12"/>
    <p:sldId id="259" r:id="rId13"/>
    <p:sldId id="261" r:id="rId14"/>
    <p:sldId id="258" r:id="rId15"/>
    <p:sldId id="260" r:id="rId16"/>
    <p:sldId id="273" r:id="rId17"/>
    <p:sldId id="282" r:id="rId18"/>
    <p:sldId id="283" r:id="rId19"/>
    <p:sldId id="284" r:id="rId20"/>
    <p:sldId id="293" r:id="rId21"/>
    <p:sldId id="294" r:id="rId22"/>
    <p:sldId id="295" r:id="rId23"/>
    <p:sldId id="340" r:id="rId24"/>
    <p:sldId id="297" r:id="rId25"/>
    <p:sldId id="298" r:id="rId26"/>
    <p:sldId id="299" r:id="rId27"/>
    <p:sldId id="329" r:id="rId28"/>
    <p:sldId id="352" r:id="rId29"/>
    <p:sldId id="336" r:id="rId30"/>
    <p:sldId id="257" r:id="rId31"/>
    <p:sldId id="265" r:id="rId32"/>
    <p:sldId id="311" r:id="rId33"/>
    <p:sldId id="325" r:id="rId34"/>
    <p:sldId id="326" r:id="rId35"/>
    <p:sldId id="327" r:id="rId36"/>
    <p:sldId id="324" r:id="rId37"/>
    <p:sldId id="342" r:id="rId38"/>
    <p:sldId id="338" r:id="rId39"/>
    <p:sldId id="365" r:id="rId40"/>
    <p:sldId id="367" r:id="rId41"/>
    <p:sldId id="285" r:id="rId42"/>
    <p:sldId id="341" r:id="rId43"/>
    <p:sldId id="366" r:id="rId44"/>
    <p:sldId id="269" r:id="rId45"/>
    <p:sldId id="355" r:id="rId46"/>
    <p:sldId id="356" r:id="rId47"/>
    <p:sldId id="357" r:id="rId48"/>
    <p:sldId id="358" r:id="rId49"/>
    <p:sldId id="360" r:id="rId50"/>
    <p:sldId id="361" r:id="rId51"/>
    <p:sldId id="362" r:id="rId52"/>
    <p:sldId id="363" r:id="rId53"/>
    <p:sldId id="364" r:id="rId54"/>
    <p:sldId id="281" r:id="rId55"/>
    <p:sldId id="315" r:id="rId56"/>
    <p:sldId id="316" r:id="rId57"/>
    <p:sldId id="317" r:id="rId58"/>
    <p:sldId id="319" r:id="rId59"/>
    <p:sldId id="353" r:id="rId60"/>
    <p:sldId id="354" r:id="rId61"/>
    <p:sldId id="34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85615" autoAdjust="0"/>
  </p:normalViewPr>
  <p:slideViewPr>
    <p:cSldViewPr snapToGrid="0">
      <p:cViewPr varScale="1">
        <p:scale>
          <a:sx n="97" d="100"/>
          <a:sy n="97" d="100"/>
        </p:scale>
        <p:origin x="105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C92CC3-5D8B-4866-B621-CB7BE37968F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C4951AC-43A0-4570-87C5-D2E8F9F8B8B9}">
      <dgm:prSet phldrT="[Text]"/>
      <dgm:spPr/>
      <dgm:t>
        <a:bodyPr/>
        <a:lstStyle/>
        <a:p>
          <a:r>
            <a:rPr lang="en-US" dirty="0" smtClean="0"/>
            <a:t>OPC UA</a:t>
          </a:r>
          <a:endParaRPr lang="en-US" dirty="0"/>
        </a:p>
      </dgm:t>
    </dgm:pt>
    <dgm:pt modelId="{C95EA55F-7E45-447F-BF5F-F83E9B2DD457}" type="parTrans" cxnId="{324EB1E2-E8E4-4954-B12E-BA34DA09EF30}">
      <dgm:prSet/>
      <dgm:spPr/>
      <dgm:t>
        <a:bodyPr/>
        <a:lstStyle/>
        <a:p>
          <a:endParaRPr lang="en-US"/>
        </a:p>
      </dgm:t>
    </dgm:pt>
    <dgm:pt modelId="{24020AA6-A6AA-4F8D-9AE6-8D3D988473D7}" type="sibTrans" cxnId="{324EB1E2-E8E4-4954-B12E-BA34DA09EF30}">
      <dgm:prSet/>
      <dgm:spPr/>
      <dgm:t>
        <a:bodyPr/>
        <a:lstStyle/>
        <a:p>
          <a:endParaRPr lang="en-US"/>
        </a:p>
      </dgm:t>
    </dgm:pt>
    <dgm:pt modelId="{F059D435-3BA3-49EB-BF8B-5A9753012D5B}">
      <dgm:prSet phldrT="[Text]"/>
      <dgm:spPr/>
      <dgm:t>
        <a:bodyPr/>
        <a:lstStyle/>
        <a:p>
          <a:r>
            <a:rPr lang="en-US" dirty="0" smtClean="0"/>
            <a:t>DDS</a:t>
          </a:r>
          <a:endParaRPr lang="en-US" dirty="0"/>
        </a:p>
      </dgm:t>
    </dgm:pt>
    <dgm:pt modelId="{818925B4-DC8F-42D1-B3DA-3389E30DF154}" type="parTrans" cxnId="{51105E32-B3AF-4380-B431-3A312E9D2EA5}">
      <dgm:prSet/>
      <dgm:spPr/>
      <dgm:t>
        <a:bodyPr/>
        <a:lstStyle/>
        <a:p>
          <a:endParaRPr lang="en-US"/>
        </a:p>
      </dgm:t>
    </dgm:pt>
    <dgm:pt modelId="{D3863E38-6D2C-43B6-951B-ACE55FE9440B}" type="sibTrans" cxnId="{51105E32-B3AF-4380-B431-3A312E9D2EA5}">
      <dgm:prSet/>
      <dgm:spPr/>
      <dgm:t>
        <a:bodyPr/>
        <a:lstStyle/>
        <a:p>
          <a:endParaRPr lang="en-US"/>
        </a:p>
      </dgm:t>
    </dgm:pt>
    <dgm:pt modelId="{BCF6986A-80A0-4F84-BD9D-2B6B07F6A2AF}">
      <dgm:prSet phldrT="[Text]"/>
      <dgm:spPr/>
      <dgm:t>
        <a:bodyPr/>
        <a:lstStyle/>
        <a:p>
          <a:r>
            <a:rPr lang="en-US" dirty="0" smtClean="0"/>
            <a:t>MQTT</a:t>
          </a:r>
          <a:endParaRPr lang="en-US" dirty="0"/>
        </a:p>
      </dgm:t>
    </dgm:pt>
    <dgm:pt modelId="{6A5156DD-0AF9-4C4F-81E8-F58BC1F45F25}" type="parTrans" cxnId="{62934C1E-CA51-4AF9-B142-3FFF4DDD5749}">
      <dgm:prSet/>
      <dgm:spPr/>
      <dgm:t>
        <a:bodyPr/>
        <a:lstStyle/>
        <a:p>
          <a:endParaRPr lang="en-US"/>
        </a:p>
      </dgm:t>
    </dgm:pt>
    <dgm:pt modelId="{701E44FE-EFD6-4D87-8293-21CDFA2308BC}" type="sibTrans" cxnId="{62934C1E-CA51-4AF9-B142-3FFF4DDD5749}">
      <dgm:prSet/>
      <dgm:spPr/>
      <dgm:t>
        <a:bodyPr/>
        <a:lstStyle/>
        <a:p>
          <a:endParaRPr lang="en-US"/>
        </a:p>
      </dgm:t>
    </dgm:pt>
    <dgm:pt modelId="{79F8AE20-272A-45D8-968F-7CE409CA83D5}">
      <dgm:prSet phldrT="[Text]"/>
      <dgm:spPr/>
      <dgm:t>
        <a:bodyPr/>
        <a:lstStyle/>
        <a:p>
          <a:r>
            <a:rPr lang="en-US" dirty="0" err="1" smtClean="0"/>
            <a:t>RabbitMQ</a:t>
          </a:r>
          <a:endParaRPr lang="en-US" dirty="0"/>
        </a:p>
      </dgm:t>
    </dgm:pt>
    <dgm:pt modelId="{798EC547-DBA5-4B18-85AD-786219A07183}" type="parTrans" cxnId="{14939EDC-A74C-42BC-988A-78EF7185987A}">
      <dgm:prSet/>
      <dgm:spPr/>
      <dgm:t>
        <a:bodyPr/>
        <a:lstStyle/>
        <a:p>
          <a:endParaRPr lang="en-US"/>
        </a:p>
      </dgm:t>
    </dgm:pt>
    <dgm:pt modelId="{3FEFDE7E-8A76-4345-828D-48A6C69C7066}" type="sibTrans" cxnId="{14939EDC-A74C-42BC-988A-78EF7185987A}">
      <dgm:prSet/>
      <dgm:spPr/>
      <dgm:t>
        <a:bodyPr/>
        <a:lstStyle/>
        <a:p>
          <a:endParaRPr lang="en-US"/>
        </a:p>
      </dgm:t>
    </dgm:pt>
    <dgm:pt modelId="{95BB3B4B-2D25-482C-9B1A-075D202E93BE}" type="pres">
      <dgm:prSet presAssocID="{CAC92CC3-5D8B-4866-B621-CB7BE37968FF}" presName="diagram" presStyleCnt="0">
        <dgm:presLayoutVars>
          <dgm:dir/>
          <dgm:resizeHandles val="exact"/>
        </dgm:presLayoutVars>
      </dgm:prSet>
      <dgm:spPr/>
    </dgm:pt>
    <dgm:pt modelId="{18BA5FCC-0D35-4F80-82FF-6339026DF2F0}" type="pres">
      <dgm:prSet presAssocID="{1C4951AC-43A0-4570-87C5-D2E8F9F8B8B9}" presName="node" presStyleLbl="node1" presStyleIdx="0" presStyleCnt="4">
        <dgm:presLayoutVars>
          <dgm:bulletEnabled val="1"/>
        </dgm:presLayoutVars>
      </dgm:prSet>
      <dgm:spPr/>
      <dgm:t>
        <a:bodyPr/>
        <a:lstStyle/>
        <a:p>
          <a:endParaRPr lang="en-US"/>
        </a:p>
      </dgm:t>
    </dgm:pt>
    <dgm:pt modelId="{8A718ED9-0E11-4D55-BD95-C38F844D22C6}" type="pres">
      <dgm:prSet presAssocID="{24020AA6-A6AA-4F8D-9AE6-8D3D988473D7}" presName="sibTrans" presStyleCnt="0"/>
      <dgm:spPr/>
    </dgm:pt>
    <dgm:pt modelId="{22865572-2778-4924-9299-CF26A002DBA8}" type="pres">
      <dgm:prSet presAssocID="{F059D435-3BA3-49EB-BF8B-5A9753012D5B}" presName="node" presStyleLbl="node1" presStyleIdx="1" presStyleCnt="4">
        <dgm:presLayoutVars>
          <dgm:bulletEnabled val="1"/>
        </dgm:presLayoutVars>
      </dgm:prSet>
      <dgm:spPr/>
    </dgm:pt>
    <dgm:pt modelId="{8D7545F4-640A-4E26-8BF1-C6E43D6F09DE}" type="pres">
      <dgm:prSet presAssocID="{D3863E38-6D2C-43B6-951B-ACE55FE9440B}" presName="sibTrans" presStyleCnt="0"/>
      <dgm:spPr/>
    </dgm:pt>
    <dgm:pt modelId="{ED862412-27E5-4511-9F57-55D7A374B0FF}" type="pres">
      <dgm:prSet presAssocID="{BCF6986A-80A0-4F84-BD9D-2B6B07F6A2AF}" presName="node" presStyleLbl="node1" presStyleIdx="2" presStyleCnt="4">
        <dgm:presLayoutVars>
          <dgm:bulletEnabled val="1"/>
        </dgm:presLayoutVars>
      </dgm:prSet>
      <dgm:spPr/>
    </dgm:pt>
    <dgm:pt modelId="{DD2F4762-E48D-430C-BCDA-5BC8ED33DF11}" type="pres">
      <dgm:prSet presAssocID="{701E44FE-EFD6-4D87-8293-21CDFA2308BC}" presName="sibTrans" presStyleCnt="0"/>
      <dgm:spPr/>
    </dgm:pt>
    <dgm:pt modelId="{AFE5617D-9747-4152-80D9-F8C5CCA0D046}" type="pres">
      <dgm:prSet presAssocID="{79F8AE20-272A-45D8-968F-7CE409CA83D5}" presName="node" presStyleLbl="node1" presStyleIdx="3" presStyleCnt="4">
        <dgm:presLayoutVars>
          <dgm:bulletEnabled val="1"/>
        </dgm:presLayoutVars>
      </dgm:prSet>
      <dgm:spPr/>
      <dgm:t>
        <a:bodyPr/>
        <a:lstStyle/>
        <a:p>
          <a:endParaRPr lang="en-US"/>
        </a:p>
      </dgm:t>
    </dgm:pt>
  </dgm:ptLst>
  <dgm:cxnLst>
    <dgm:cxn modelId="{714BB326-92C9-4C97-B86D-A39550206FAE}" type="presOf" srcId="{CAC92CC3-5D8B-4866-B621-CB7BE37968FF}" destId="{95BB3B4B-2D25-482C-9B1A-075D202E93BE}" srcOrd="0" destOrd="0" presId="urn:microsoft.com/office/officeart/2005/8/layout/default"/>
    <dgm:cxn modelId="{324EB1E2-E8E4-4954-B12E-BA34DA09EF30}" srcId="{CAC92CC3-5D8B-4866-B621-CB7BE37968FF}" destId="{1C4951AC-43A0-4570-87C5-D2E8F9F8B8B9}" srcOrd="0" destOrd="0" parTransId="{C95EA55F-7E45-447F-BF5F-F83E9B2DD457}" sibTransId="{24020AA6-A6AA-4F8D-9AE6-8D3D988473D7}"/>
    <dgm:cxn modelId="{14939EDC-A74C-42BC-988A-78EF7185987A}" srcId="{CAC92CC3-5D8B-4866-B621-CB7BE37968FF}" destId="{79F8AE20-272A-45D8-968F-7CE409CA83D5}" srcOrd="3" destOrd="0" parTransId="{798EC547-DBA5-4B18-85AD-786219A07183}" sibTransId="{3FEFDE7E-8A76-4345-828D-48A6C69C7066}"/>
    <dgm:cxn modelId="{63174E71-D10C-4644-844F-77D018F66E67}" type="presOf" srcId="{79F8AE20-272A-45D8-968F-7CE409CA83D5}" destId="{AFE5617D-9747-4152-80D9-F8C5CCA0D046}" srcOrd="0" destOrd="0" presId="urn:microsoft.com/office/officeart/2005/8/layout/default"/>
    <dgm:cxn modelId="{DE9EACF5-BDD2-422E-9DD6-6248D9F5B97F}" type="presOf" srcId="{BCF6986A-80A0-4F84-BD9D-2B6B07F6A2AF}" destId="{ED862412-27E5-4511-9F57-55D7A374B0FF}" srcOrd="0" destOrd="0" presId="urn:microsoft.com/office/officeart/2005/8/layout/default"/>
    <dgm:cxn modelId="{CF1F00AA-6D62-4819-BDCF-B59229B3A227}" type="presOf" srcId="{1C4951AC-43A0-4570-87C5-D2E8F9F8B8B9}" destId="{18BA5FCC-0D35-4F80-82FF-6339026DF2F0}" srcOrd="0" destOrd="0" presId="urn:microsoft.com/office/officeart/2005/8/layout/default"/>
    <dgm:cxn modelId="{51105E32-B3AF-4380-B431-3A312E9D2EA5}" srcId="{CAC92CC3-5D8B-4866-B621-CB7BE37968FF}" destId="{F059D435-3BA3-49EB-BF8B-5A9753012D5B}" srcOrd="1" destOrd="0" parTransId="{818925B4-DC8F-42D1-B3DA-3389E30DF154}" sibTransId="{D3863E38-6D2C-43B6-951B-ACE55FE9440B}"/>
    <dgm:cxn modelId="{62934C1E-CA51-4AF9-B142-3FFF4DDD5749}" srcId="{CAC92CC3-5D8B-4866-B621-CB7BE37968FF}" destId="{BCF6986A-80A0-4F84-BD9D-2B6B07F6A2AF}" srcOrd="2" destOrd="0" parTransId="{6A5156DD-0AF9-4C4F-81E8-F58BC1F45F25}" sibTransId="{701E44FE-EFD6-4D87-8293-21CDFA2308BC}"/>
    <dgm:cxn modelId="{498C9995-235A-40E7-92BC-90DAF2492FD2}" type="presOf" srcId="{F059D435-3BA3-49EB-BF8B-5A9753012D5B}" destId="{22865572-2778-4924-9299-CF26A002DBA8}" srcOrd="0" destOrd="0" presId="urn:microsoft.com/office/officeart/2005/8/layout/default"/>
    <dgm:cxn modelId="{0FF269DA-AAB7-421D-ADE0-4A9A9D060A3C}" type="presParOf" srcId="{95BB3B4B-2D25-482C-9B1A-075D202E93BE}" destId="{18BA5FCC-0D35-4F80-82FF-6339026DF2F0}" srcOrd="0" destOrd="0" presId="urn:microsoft.com/office/officeart/2005/8/layout/default"/>
    <dgm:cxn modelId="{DC74DFE2-AC69-4B14-AFFB-BD1698C9B57F}" type="presParOf" srcId="{95BB3B4B-2D25-482C-9B1A-075D202E93BE}" destId="{8A718ED9-0E11-4D55-BD95-C38F844D22C6}" srcOrd="1" destOrd="0" presId="urn:microsoft.com/office/officeart/2005/8/layout/default"/>
    <dgm:cxn modelId="{10214FCE-4F7B-4090-B093-2C73A6DF7EEC}" type="presParOf" srcId="{95BB3B4B-2D25-482C-9B1A-075D202E93BE}" destId="{22865572-2778-4924-9299-CF26A002DBA8}" srcOrd="2" destOrd="0" presId="urn:microsoft.com/office/officeart/2005/8/layout/default"/>
    <dgm:cxn modelId="{13D06F4B-AF26-433D-8E0B-3FD4B3786100}" type="presParOf" srcId="{95BB3B4B-2D25-482C-9B1A-075D202E93BE}" destId="{8D7545F4-640A-4E26-8BF1-C6E43D6F09DE}" srcOrd="3" destOrd="0" presId="urn:microsoft.com/office/officeart/2005/8/layout/default"/>
    <dgm:cxn modelId="{6A68EA41-16BA-43BF-B388-2D3CCA6AD346}" type="presParOf" srcId="{95BB3B4B-2D25-482C-9B1A-075D202E93BE}" destId="{ED862412-27E5-4511-9F57-55D7A374B0FF}" srcOrd="4" destOrd="0" presId="urn:microsoft.com/office/officeart/2005/8/layout/default"/>
    <dgm:cxn modelId="{1D3BBBC2-2F87-40D3-9DAD-15C4A7A99A2D}" type="presParOf" srcId="{95BB3B4B-2D25-482C-9B1A-075D202E93BE}" destId="{DD2F4762-E48D-430C-BCDA-5BC8ED33DF11}" srcOrd="5" destOrd="0" presId="urn:microsoft.com/office/officeart/2005/8/layout/default"/>
    <dgm:cxn modelId="{C2E77D0D-06F4-41E1-9C5E-5D9181E1AEE4}" type="presParOf" srcId="{95BB3B4B-2D25-482C-9B1A-075D202E93BE}" destId="{AFE5617D-9747-4152-80D9-F8C5CCA0D04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70A383-D157-4627-BB9A-68AAA1D7C8F2}"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463BFA76-1D7B-4902-B3FE-6CA50A066715}">
      <dgm:prSet phldrT="[Text]"/>
      <dgm:spPr/>
      <dgm:t>
        <a:bodyPr/>
        <a:lstStyle/>
        <a:p>
          <a:r>
            <a:rPr lang="en-US" dirty="0" smtClean="0"/>
            <a:t>Types of Middleware</a:t>
          </a:r>
          <a:endParaRPr lang="en-US" dirty="0"/>
        </a:p>
      </dgm:t>
    </dgm:pt>
    <dgm:pt modelId="{98E14678-ACCB-4695-B727-7640331B2EDB}" type="parTrans" cxnId="{F796E1BC-D522-4D44-B9D5-D5D78DC67A56}">
      <dgm:prSet/>
      <dgm:spPr/>
      <dgm:t>
        <a:bodyPr/>
        <a:lstStyle/>
        <a:p>
          <a:endParaRPr lang="en-US"/>
        </a:p>
      </dgm:t>
    </dgm:pt>
    <dgm:pt modelId="{946EBCC3-C4BA-494A-A792-F974B41FF458}" type="sibTrans" cxnId="{F796E1BC-D522-4D44-B9D5-D5D78DC67A56}">
      <dgm:prSet/>
      <dgm:spPr/>
      <dgm:t>
        <a:bodyPr/>
        <a:lstStyle/>
        <a:p>
          <a:endParaRPr lang="en-US"/>
        </a:p>
      </dgm:t>
    </dgm:pt>
    <dgm:pt modelId="{E94EFE43-453B-4F9F-A9E4-2CA496719B61}" type="asst">
      <dgm:prSet phldrT="[Text]"/>
      <dgm:spPr/>
      <dgm:t>
        <a:bodyPr/>
        <a:lstStyle/>
        <a:p>
          <a:r>
            <a:rPr lang="en-US" dirty="0" smtClean="0"/>
            <a:t>Message based</a:t>
          </a:r>
          <a:endParaRPr lang="en-US" dirty="0"/>
        </a:p>
      </dgm:t>
    </dgm:pt>
    <dgm:pt modelId="{FFDAF140-2E08-4737-9C69-DB9EE00180B7}" type="parTrans" cxnId="{CADB82B1-3DF5-445D-99C3-9D81CD9FAA9D}">
      <dgm:prSet/>
      <dgm:spPr/>
      <dgm:t>
        <a:bodyPr/>
        <a:lstStyle/>
        <a:p>
          <a:endParaRPr lang="en-US"/>
        </a:p>
      </dgm:t>
    </dgm:pt>
    <dgm:pt modelId="{ABCAEFB4-3A45-459D-8957-2E1182823458}" type="sibTrans" cxnId="{CADB82B1-3DF5-445D-99C3-9D81CD9FAA9D}">
      <dgm:prSet/>
      <dgm:spPr/>
      <dgm:t>
        <a:bodyPr/>
        <a:lstStyle/>
        <a:p>
          <a:endParaRPr lang="en-US"/>
        </a:p>
      </dgm:t>
    </dgm:pt>
    <dgm:pt modelId="{A48E64D6-60FC-49B2-B34D-15407C831BC6}">
      <dgm:prSet phldrT="[Text]"/>
      <dgm:spPr/>
      <dgm:t>
        <a:bodyPr/>
        <a:lstStyle/>
        <a:p>
          <a:r>
            <a:rPr lang="en-US" dirty="0" smtClean="0"/>
            <a:t>Architecture</a:t>
          </a:r>
          <a:r>
            <a:rPr lang="en-US" baseline="0" dirty="0" smtClean="0"/>
            <a:t> based</a:t>
          </a:r>
          <a:endParaRPr lang="en-US" dirty="0"/>
        </a:p>
      </dgm:t>
    </dgm:pt>
    <dgm:pt modelId="{DF3BE5CB-40B1-400B-8E08-464276BBED68}" type="parTrans" cxnId="{C8BCFF3F-17DF-4E9B-8926-65E318990E93}">
      <dgm:prSet/>
      <dgm:spPr/>
      <dgm:t>
        <a:bodyPr/>
        <a:lstStyle/>
        <a:p>
          <a:endParaRPr lang="en-US"/>
        </a:p>
      </dgm:t>
    </dgm:pt>
    <dgm:pt modelId="{0D63E5AB-7254-462C-9AC6-D054E590D3E5}" type="sibTrans" cxnId="{C8BCFF3F-17DF-4E9B-8926-65E318990E93}">
      <dgm:prSet/>
      <dgm:spPr/>
      <dgm:t>
        <a:bodyPr/>
        <a:lstStyle/>
        <a:p>
          <a:endParaRPr lang="en-US"/>
        </a:p>
      </dgm:t>
    </dgm:pt>
    <dgm:pt modelId="{1B3026DC-D04A-45CE-B895-8282F181C03B}" type="asst">
      <dgm:prSet/>
      <dgm:spPr/>
      <dgm:t>
        <a:bodyPr/>
        <a:lstStyle/>
        <a:p>
          <a:r>
            <a:rPr lang="en-US" dirty="0" smtClean="0"/>
            <a:t>Subscription Model based</a:t>
          </a:r>
          <a:endParaRPr lang="en-US" dirty="0"/>
        </a:p>
      </dgm:t>
    </dgm:pt>
    <dgm:pt modelId="{5BA147DC-EBF8-4555-9048-F97C14239903}" type="parTrans" cxnId="{C75FD522-143F-4C56-9E1F-9B7921B339E3}">
      <dgm:prSet/>
      <dgm:spPr/>
      <dgm:t>
        <a:bodyPr/>
        <a:lstStyle/>
        <a:p>
          <a:endParaRPr lang="en-US"/>
        </a:p>
      </dgm:t>
    </dgm:pt>
    <dgm:pt modelId="{12F324CC-F244-4BAE-B64B-05037C0C356C}" type="sibTrans" cxnId="{C75FD522-143F-4C56-9E1F-9B7921B339E3}">
      <dgm:prSet/>
      <dgm:spPr/>
      <dgm:t>
        <a:bodyPr/>
        <a:lstStyle/>
        <a:p>
          <a:endParaRPr lang="en-US"/>
        </a:p>
      </dgm:t>
    </dgm:pt>
    <dgm:pt modelId="{A83FFBEE-8736-4A1E-B164-EDF18C0471B0}">
      <dgm:prSet/>
      <dgm:spPr/>
      <dgm:t>
        <a:bodyPr/>
        <a:lstStyle/>
        <a:p>
          <a:r>
            <a:rPr lang="en-US" dirty="0" smtClean="0"/>
            <a:t>Message - centric</a:t>
          </a:r>
          <a:endParaRPr lang="en-US" dirty="0"/>
        </a:p>
      </dgm:t>
    </dgm:pt>
    <dgm:pt modelId="{0A6B14AB-1F9D-4D6E-BCDF-828A1DC3DB1B}" type="parTrans" cxnId="{5E1E4B45-618D-469A-9ED4-4BBEFA3D9FED}">
      <dgm:prSet/>
      <dgm:spPr/>
      <dgm:t>
        <a:bodyPr/>
        <a:lstStyle/>
        <a:p>
          <a:endParaRPr lang="en-US"/>
        </a:p>
      </dgm:t>
    </dgm:pt>
    <dgm:pt modelId="{F24CDC12-31E5-41BE-B5FF-E06223CC8D19}" type="sibTrans" cxnId="{5E1E4B45-618D-469A-9ED4-4BBEFA3D9FED}">
      <dgm:prSet/>
      <dgm:spPr/>
      <dgm:t>
        <a:bodyPr/>
        <a:lstStyle/>
        <a:p>
          <a:endParaRPr lang="en-US"/>
        </a:p>
      </dgm:t>
    </dgm:pt>
    <dgm:pt modelId="{A7E7D531-3418-4DD8-AE6E-21E5AC9131E0}">
      <dgm:prSet/>
      <dgm:spPr/>
      <dgm:t>
        <a:bodyPr/>
        <a:lstStyle/>
        <a:p>
          <a:r>
            <a:rPr lang="en-US" dirty="0" smtClean="0"/>
            <a:t>Content - centric</a:t>
          </a:r>
          <a:endParaRPr lang="en-US" dirty="0"/>
        </a:p>
      </dgm:t>
    </dgm:pt>
    <dgm:pt modelId="{5BF7869D-A169-4BA4-95BC-80A7A160D4DE}" type="parTrans" cxnId="{0C691A51-46AD-4971-A32E-1D565B54E6E1}">
      <dgm:prSet/>
      <dgm:spPr/>
      <dgm:t>
        <a:bodyPr/>
        <a:lstStyle/>
        <a:p>
          <a:endParaRPr lang="en-US"/>
        </a:p>
      </dgm:t>
    </dgm:pt>
    <dgm:pt modelId="{9FA2562A-1B9B-4C46-A29B-339405721E60}" type="sibTrans" cxnId="{0C691A51-46AD-4971-A32E-1D565B54E6E1}">
      <dgm:prSet/>
      <dgm:spPr/>
      <dgm:t>
        <a:bodyPr/>
        <a:lstStyle/>
        <a:p>
          <a:endParaRPr lang="en-US"/>
        </a:p>
      </dgm:t>
    </dgm:pt>
    <dgm:pt modelId="{13E6883F-1773-4319-9E3A-5533743A8BA5}">
      <dgm:prSet/>
      <dgm:spPr/>
      <dgm:t>
        <a:bodyPr/>
        <a:lstStyle/>
        <a:p>
          <a:r>
            <a:rPr lang="en-US" dirty="0" smtClean="0"/>
            <a:t>Topic – based</a:t>
          </a:r>
          <a:endParaRPr lang="en-US" dirty="0"/>
        </a:p>
      </dgm:t>
    </dgm:pt>
    <dgm:pt modelId="{7A290F46-6B70-4E15-8719-720E681BC984}" type="parTrans" cxnId="{CA594C8A-B79F-4BD1-A208-04EF474D044D}">
      <dgm:prSet/>
      <dgm:spPr/>
      <dgm:t>
        <a:bodyPr/>
        <a:lstStyle/>
        <a:p>
          <a:endParaRPr lang="en-US"/>
        </a:p>
      </dgm:t>
    </dgm:pt>
    <dgm:pt modelId="{087C82DC-F293-4A77-AE83-7AE1CC0630FD}" type="sibTrans" cxnId="{CA594C8A-B79F-4BD1-A208-04EF474D044D}">
      <dgm:prSet/>
      <dgm:spPr/>
      <dgm:t>
        <a:bodyPr/>
        <a:lstStyle/>
        <a:p>
          <a:endParaRPr lang="en-US"/>
        </a:p>
      </dgm:t>
    </dgm:pt>
    <dgm:pt modelId="{8F6905C6-E85D-4A63-A994-ACF6E0361242}">
      <dgm:prSet/>
      <dgm:spPr/>
      <dgm:t>
        <a:bodyPr/>
        <a:lstStyle/>
        <a:p>
          <a:r>
            <a:rPr lang="en-US" dirty="0" smtClean="0"/>
            <a:t>Content - based</a:t>
          </a:r>
          <a:endParaRPr lang="en-US" dirty="0"/>
        </a:p>
      </dgm:t>
    </dgm:pt>
    <dgm:pt modelId="{1F181818-9459-45F6-B614-76FD205760BC}" type="parTrans" cxnId="{AB1B328A-15BA-43D7-AAA7-1A34F0EA2AC8}">
      <dgm:prSet/>
      <dgm:spPr/>
      <dgm:t>
        <a:bodyPr/>
        <a:lstStyle/>
        <a:p>
          <a:endParaRPr lang="en-US"/>
        </a:p>
      </dgm:t>
    </dgm:pt>
    <dgm:pt modelId="{27F87F9F-184B-4F81-8468-D84D051E9C01}" type="sibTrans" cxnId="{AB1B328A-15BA-43D7-AAA7-1A34F0EA2AC8}">
      <dgm:prSet/>
      <dgm:spPr/>
      <dgm:t>
        <a:bodyPr/>
        <a:lstStyle/>
        <a:p>
          <a:endParaRPr lang="en-US"/>
        </a:p>
      </dgm:t>
    </dgm:pt>
    <dgm:pt modelId="{B7AD8F17-32B3-4BAE-BDC8-1D9119271E48}">
      <dgm:prSet/>
      <dgm:spPr/>
      <dgm:t>
        <a:bodyPr/>
        <a:lstStyle/>
        <a:p>
          <a:r>
            <a:rPr lang="en-US" dirty="0" smtClean="0"/>
            <a:t>Broker</a:t>
          </a:r>
          <a:endParaRPr lang="en-US" dirty="0"/>
        </a:p>
      </dgm:t>
    </dgm:pt>
    <dgm:pt modelId="{03002CBA-C96B-4931-8B4D-EB1D926D17CD}" type="parTrans" cxnId="{4B36ECEA-D9A1-4A0C-AD5E-2984545950A7}">
      <dgm:prSet/>
      <dgm:spPr/>
      <dgm:t>
        <a:bodyPr/>
        <a:lstStyle/>
        <a:p>
          <a:endParaRPr lang="en-US"/>
        </a:p>
      </dgm:t>
    </dgm:pt>
    <dgm:pt modelId="{9AD69A2C-9C7E-4231-98B3-7E6A6389512C}" type="sibTrans" cxnId="{4B36ECEA-D9A1-4A0C-AD5E-2984545950A7}">
      <dgm:prSet/>
      <dgm:spPr/>
      <dgm:t>
        <a:bodyPr/>
        <a:lstStyle/>
        <a:p>
          <a:endParaRPr lang="en-US"/>
        </a:p>
      </dgm:t>
    </dgm:pt>
    <dgm:pt modelId="{B3BFD1EE-D641-409C-A46A-44B2A308F433}">
      <dgm:prSet/>
      <dgm:spPr/>
      <dgm:t>
        <a:bodyPr/>
        <a:lstStyle/>
        <a:p>
          <a:r>
            <a:rPr lang="en-US" dirty="0" smtClean="0"/>
            <a:t>Peer to Peer</a:t>
          </a:r>
          <a:endParaRPr lang="en-US" dirty="0"/>
        </a:p>
      </dgm:t>
    </dgm:pt>
    <dgm:pt modelId="{7EB554BB-9A74-4C0C-B6E0-5BCF357B483C}" type="parTrans" cxnId="{B73B8ADF-54E6-4B6F-9639-10CA0CEC1AA8}">
      <dgm:prSet/>
      <dgm:spPr/>
      <dgm:t>
        <a:bodyPr/>
        <a:lstStyle/>
        <a:p>
          <a:endParaRPr lang="en-US"/>
        </a:p>
      </dgm:t>
    </dgm:pt>
    <dgm:pt modelId="{A838168A-05B7-44C7-81DA-8A445454FC20}" type="sibTrans" cxnId="{B73B8ADF-54E6-4B6F-9639-10CA0CEC1AA8}">
      <dgm:prSet/>
      <dgm:spPr/>
      <dgm:t>
        <a:bodyPr/>
        <a:lstStyle/>
        <a:p>
          <a:endParaRPr lang="en-US"/>
        </a:p>
      </dgm:t>
    </dgm:pt>
    <dgm:pt modelId="{8DAB00DD-FD40-4C42-970E-467C19116BD8}" type="pres">
      <dgm:prSet presAssocID="{CB70A383-D157-4627-BB9A-68AAA1D7C8F2}" presName="mainComposite" presStyleCnt="0">
        <dgm:presLayoutVars>
          <dgm:chPref val="1"/>
          <dgm:dir/>
          <dgm:animOne val="branch"/>
          <dgm:animLvl val="lvl"/>
          <dgm:resizeHandles val="exact"/>
        </dgm:presLayoutVars>
      </dgm:prSet>
      <dgm:spPr/>
    </dgm:pt>
    <dgm:pt modelId="{6596D6C5-2B0F-453D-A35A-9E80719EE7CF}" type="pres">
      <dgm:prSet presAssocID="{CB70A383-D157-4627-BB9A-68AAA1D7C8F2}" presName="hierFlow" presStyleCnt="0"/>
      <dgm:spPr/>
    </dgm:pt>
    <dgm:pt modelId="{96F2ACB0-DD4F-4B40-8426-A446C977C8BA}" type="pres">
      <dgm:prSet presAssocID="{CB70A383-D157-4627-BB9A-68AAA1D7C8F2}" presName="hierChild1" presStyleCnt="0">
        <dgm:presLayoutVars>
          <dgm:chPref val="1"/>
          <dgm:animOne val="branch"/>
          <dgm:animLvl val="lvl"/>
        </dgm:presLayoutVars>
      </dgm:prSet>
      <dgm:spPr/>
    </dgm:pt>
    <dgm:pt modelId="{C75E0589-5FCA-44CE-9DBD-72BBC80D7CDA}" type="pres">
      <dgm:prSet presAssocID="{463BFA76-1D7B-4902-B3FE-6CA50A066715}" presName="Name14" presStyleCnt="0"/>
      <dgm:spPr/>
    </dgm:pt>
    <dgm:pt modelId="{D06C45BD-711E-4F78-BF15-933F4834A41A}" type="pres">
      <dgm:prSet presAssocID="{463BFA76-1D7B-4902-B3FE-6CA50A066715}" presName="level1Shape" presStyleLbl="node0" presStyleIdx="0" presStyleCnt="1">
        <dgm:presLayoutVars>
          <dgm:chPref val="3"/>
        </dgm:presLayoutVars>
      </dgm:prSet>
      <dgm:spPr/>
    </dgm:pt>
    <dgm:pt modelId="{13097DDF-2D11-421B-92F9-3BF652A0EA64}" type="pres">
      <dgm:prSet presAssocID="{463BFA76-1D7B-4902-B3FE-6CA50A066715}" presName="hierChild2" presStyleCnt="0"/>
      <dgm:spPr/>
    </dgm:pt>
    <dgm:pt modelId="{63F8CDCB-EC32-4709-A5B2-916F43D9B470}" type="pres">
      <dgm:prSet presAssocID="{FFDAF140-2E08-4737-9C69-DB9EE00180B7}" presName="Name19" presStyleLbl="parChTrans1D2" presStyleIdx="0" presStyleCnt="3"/>
      <dgm:spPr/>
    </dgm:pt>
    <dgm:pt modelId="{843C0F4E-3FBF-4582-99C1-C574AF14B925}" type="pres">
      <dgm:prSet presAssocID="{E94EFE43-453B-4F9F-A9E4-2CA496719B61}" presName="Name21" presStyleCnt="0"/>
      <dgm:spPr/>
    </dgm:pt>
    <dgm:pt modelId="{139813CB-9141-4F5C-8DBF-34B4F8EB588F}" type="pres">
      <dgm:prSet presAssocID="{E94EFE43-453B-4F9F-A9E4-2CA496719B61}" presName="level2Shape" presStyleLbl="asst1" presStyleIdx="0" presStyleCnt="2"/>
      <dgm:spPr/>
      <dgm:t>
        <a:bodyPr/>
        <a:lstStyle/>
        <a:p>
          <a:endParaRPr lang="en-US"/>
        </a:p>
      </dgm:t>
    </dgm:pt>
    <dgm:pt modelId="{7579A3ED-B9CC-4B06-899B-EB28C01FED39}" type="pres">
      <dgm:prSet presAssocID="{E94EFE43-453B-4F9F-A9E4-2CA496719B61}" presName="hierChild3" presStyleCnt="0"/>
      <dgm:spPr/>
    </dgm:pt>
    <dgm:pt modelId="{45ED4E45-9F1F-4191-82E9-93081E1362D8}" type="pres">
      <dgm:prSet presAssocID="{0A6B14AB-1F9D-4D6E-BCDF-828A1DC3DB1B}" presName="Name19" presStyleLbl="parChTrans1D3" presStyleIdx="0" presStyleCnt="6"/>
      <dgm:spPr/>
    </dgm:pt>
    <dgm:pt modelId="{172E800E-AF2B-4774-AAC3-58AB7396E912}" type="pres">
      <dgm:prSet presAssocID="{A83FFBEE-8736-4A1E-B164-EDF18C0471B0}" presName="Name21" presStyleCnt="0"/>
      <dgm:spPr/>
    </dgm:pt>
    <dgm:pt modelId="{E98E8EBD-BE3C-4534-A9B2-E1CB2BF72913}" type="pres">
      <dgm:prSet presAssocID="{A83FFBEE-8736-4A1E-B164-EDF18C0471B0}" presName="level2Shape" presStyleLbl="node3" presStyleIdx="0" presStyleCnt="6"/>
      <dgm:spPr/>
      <dgm:t>
        <a:bodyPr/>
        <a:lstStyle/>
        <a:p>
          <a:endParaRPr lang="en-US"/>
        </a:p>
      </dgm:t>
    </dgm:pt>
    <dgm:pt modelId="{E203E197-B62D-4517-ABD4-E215F7B0F598}" type="pres">
      <dgm:prSet presAssocID="{A83FFBEE-8736-4A1E-B164-EDF18C0471B0}" presName="hierChild3" presStyleCnt="0"/>
      <dgm:spPr/>
    </dgm:pt>
    <dgm:pt modelId="{8F9C8B85-E33E-414D-B9B1-B7EE50808C09}" type="pres">
      <dgm:prSet presAssocID="{5BF7869D-A169-4BA4-95BC-80A7A160D4DE}" presName="Name19" presStyleLbl="parChTrans1D3" presStyleIdx="1" presStyleCnt="6"/>
      <dgm:spPr/>
    </dgm:pt>
    <dgm:pt modelId="{19AB509F-C1A3-40D2-9152-E8BD1404D57F}" type="pres">
      <dgm:prSet presAssocID="{A7E7D531-3418-4DD8-AE6E-21E5AC9131E0}" presName="Name21" presStyleCnt="0"/>
      <dgm:spPr/>
    </dgm:pt>
    <dgm:pt modelId="{95005797-6CC8-4F16-97AF-7CAF22BAD0FC}" type="pres">
      <dgm:prSet presAssocID="{A7E7D531-3418-4DD8-AE6E-21E5AC9131E0}" presName="level2Shape" presStyleLbl="node3" presStyleIdx="1" presStyleCnt="6"/>
      <dgm:spPr/>
    </dgm:pt>
    <dgm:pt modelId="{B242336A-22AE-46B3-ABBD-EFDA915FB4B7}" type="pres">
      <dgm:prSet presAssocID="{A7E7D531-3418-4DD8-AE6E-21E5AC9131E0}" presName="hierChild3" presStyleCnt="0"/>
      <dgm:spPr/>
    </dgm:pt>
    <dgm:pt modelId="{BFB9A526-B5EC-4B89-99CA-EE966F6DC03E}" type="pres">
      <dgm:prSet presAssocID="{5BA147DC-EBF8-4555-9048-F97C14239903}" presName="Name19" presStyleLbl="parChTrans1D2" presStyleIdx="1" presStyleCnt="3"/>
      <dgm:spPr/>
    </dgm:pt>
    <dgm:pt modelId="{2F3D1519-E858-415E-801F-7787530C5F69}" type="pres">
      <dgm:prSet presAssocID="{1B3026DC-D04A-45CE-B895-8282F181C03B}" presName="Name21" presStyleCnt="0"/>
      <dgm:spPr/>
    </dgm:pt>
    <dgm:pt modelId="{C67BEBB9-6321-4A8E-9D6D-0652CDECC4D5}" type="pres">
      <dgm:prSet presAssocID="{1B3026DC-D04A-45CE-B895-8282F181C03B}" presName="level2Shape" presStyleLbl="asst1" presStyleIdx="1" presStyleCnt="2"/>
      <dgm:spPr/>
      <dgm:t>
        <a:bodyPr/>
        <a:lstStyle/>
        <a:p>
          <a:endParaRPr lang="en-US"/>
        </a:p>
      </dgm:t>
    </dgm:pt>
    <dgm:pt modelId="{6EAF6C3F-3EE9-477E-BF23-11711D17320D}" type="pres">
      <dgm:prSet presAssocID="{1B3026DC-D04A-45CE-B895-8282F181C03B}" presName="hierChild3" presStyleCnt="0"/>
      <dgm:spPr/>
    </dgm:pt>
    <dgm:pt modelId="{D9CFB838-2C88-4D3D-BC63-7057DD4010A8}" type="pres">
      <dgm:prSet presAssocID="{7A290F46-6B70-4E15-8719-720E681BC984}" presName="Name19" presStyleLbl="parChTrans1D3" presStyleIdx="2" presStyleCnt="6"/>
      <dgm:spPr/>
    </dgm:pt>
    <dgm:pt modelId="{C7B6D4B9-D0DD-4236-881F-1DCE004117EF}" type="pres">
      <dgm:prSet presAssocID="{13E6883F-1773-4319-9E3A-5533743A8BA5}" presName="Name21" presStyleCnt="0"/>
      <dgm:spPr/>
    </dgm:pt>
    <dgm:pt modelId="{9DE28EB4-20EF-4B0D-803D-92D2428E96FE}" type="pres">
      <dgm:prSet presAssocID="{13E6883F-1773-4319-9E3A-5533743A8BA5}" presName="level2Shape" presStyleLbl="node3" presStyleIdx="2" presStyleCnt="6"/>
      <dgm:spPr/>
      <dgm:t>
        <a:bodyPr/>
        <a:lstStyle/>
        <a:p>
          <a:endParaRPr lang="en-US"/>
        </a:p>
      </dgm:t>
    </dgm:pt>
    <dgm:pt modelId="{9B0EB177-26AD-4146-8F84-B7788CE97E42}" type="pres">
      <dgm:prSet presAssocID="{13E6883F-1773-4319-9E3A-5533743A8BA5}" presName="hierChild3" presStyleCnt="0"/>
      <dgm:spPr/>
    </dgm:pt>
    <dgm:pt modelId="{267239EF-08F7-4FC2-9FBC-FEA1757BD7EF}" type="pres">
      <dgm:prSet presAssocID="{1F181818-9459-45F6-B614-76FD205760BC}" presName="Name19" presStyleLbl="parChTrans1D3" presStyleIdx="3" presStyleCnt="6"/>
      <dgm:spPr/>
    </dgm:pt>
    <dgm:pt modelId="{5FBF3C84-422D-4803-B9AA-CBDC23E1E426}" type="pres">
      <dgm:prSet presAssocID="{8F6905C6-E85D-4A63-A994-ACF6E0361242}" presName="Name21" presStyleCnt="0"/>
      <dgm:spPr/>
    </dgm:pt>
    <dgm:pt modelId="{EC59152D-690B-4279-B553-1EB2C00D2C95}" type="pres">
      <dgm:prSet presAssocID="{8F6905C6-E85D-4A63-A994-ACF6E0361242}" presName="level2Shape" presStyleLbl="node3" presStyleIdx="3" presStyleCnt="6"/>
      <dgm:spPr/>
      <dgm:t>
        <a:bodyPr/>
        <a:lstStyle/>
        <a:p>
          <a:endParaRPr lang="en-US"/>
        </a:p>
      </dgm:t>
    </dgm:pt>
    <dgm:pt modelId="{F14511F2-E6AA-4B89-8400-0255DA64222B}" type="pres">
      <dgm:prSet presAssocID="{8F6905C6-E85D-4A63-A994-ACF6E0361242}" presName="hierChild3" presStyleCnt="0"/>
      <dgm:spPr/>
    </dgm:pt>
    <dgm:pt modelId="{CEA29B60-09AD-4875-BE15-6D082C7215C4}" type="pres">
      <dgm:prSet presAssocID="{DF3BE5CB-40B1-400B-8E08-464276BBED68}" presName="Name19" presStyleLbl="parChTrans1D2" presStyleIdx="2" presStyleCnt="3"/>
      <dgm:spPr/>
    </dgm:pt>
    <dgm:pt modelId="{09C3F8A1-294A-48AB-8BBF-6114C5C7A7BE}" type="pres">
      <dgm:prSet presAssocID="{A48E64D6-60FC-49B2-B34D-15407C831BC6}" presName="Name21" presStyleCnt="0"/>
      <dgm:spPr/>
    </dgm:pt>
    <dgm:pt modelId="{0FB50CB8-D316-4CE6-8C51-BE0F86B8B7A9}" type="pres">
      <dgm:prSet presAssocID="{A48E64D6-60FC-49B2-B34D-15407C831BC6}" presName="level2Shape" presStyleLbl="node2" presStyleIdx="0" presStyleCnt="1"/>
      <dgm:spPr/>
      <dgm:t>
        <a:bodyPr/>
        <a:lstStyle/>
        <a:p>
          <a:endParaRPr lang="en-US"/>
        </a:p>
      </dgm:t>
    </dgm:pt>
    <dgm:pt modelId="{5787FF5B-2C3D-4EFC-AA09-09B8BF70B1DF}" type="pres">
      <dgm:prSet presAssocID="{A48E64D6-60FC-49B2-B34D-15407C831BC6}" presName="hierChild3" presStyleCnt="0"/>
      <dgm:spPr/>
    </dgm:pt>
    <dgm:pt modelId="{597E924E-B1C9-4C82-94C3-03FB1F5F55FE}" type="pres">
      <dgm:prSet presAssocID="{03002CBA-C96B-4931-8B4D-EB1D926D17CD}" presName="Name19" presStyleLbl="parChTrans1D3" presStyleIdx="4" presStyleCnt="6"/>
      <dgm:spPr/>
    </dgm:pt>
    <dgm:pt modelId="{4140C4DA-95BD-4838-A3A1-1E8CA0D7AB78}" type="pres">
      <dgm:prSet presAssocID="{B7AD8F17-32B3-4BAE-BDC8-1D9119271E48}" presName="Name21" presStyleCnt="0"/>
      <dgm:spPr/>
    </dgm:pt>
    <dgm:pt modelId="{76EF6ABB-A4FA-460C-8914-8395F97C4B0E}" type="pres">
      <dgm:prSet presAssocID="{B7AD8F17-32B3-4BAE-BDC8-1D9119271E48}" presName="level2Shape" presStyleLbl="node3" presStyleIdx="4" presStyleCnt="6"/>
      <dgm:spPr/>
    </dgm:pt>
    <dgm:pt modelId="{4FAE3E41-F969-4D0E-B6BD-8FB7E5EBB3BC}" type="pres">
      <dgm:prSet presAssocID="{B7AD8F17-32B3-4BAE-BDC8-1D9119271E48}" presName="hierChild3" presStyleCnt="0"/>
      <dgm:spPr/>
    </dgm:pt>
    <dgm:pt modelId="{C5EDD392-F6EB-407C-918B-651A5489F381}" type="pres">
      <dgm:prSet presAssocID="{7EB554BB-9A74-4C0C-B6E0-5BCF357B483C}" presName="Name19" presStyleLbl="parChTrans1D3" presStyleIdx="5" presStyleCnt="6"/>
      <dgm:spPr/>
    </dgm:pt>
    <dgm:pt modelId="{C0A56F33-B76E-4B18-864F-A1F489533798}" type="pres">
      <dgm:prSet presAssocID="{B3BFD1EE-D641-409C-A46A-44B2A308F433}" presName="Name21" presStyleCnt="0"/>
      <dgm:spPr/>
    </dgm:pt>
    <dgm:pt modelId="{17023479-5698-4692-BD57-FBD4AD8914BF}" type="pres">
      <dgm:prSet presAssocID="{B3BFD1EE-D641-409C-A46A-44B2A308F433}" presName="level2Shape" presStyleLbl="node3" presStyleIdx="5" presStyleCnt="6" custLinFactNeighborX="-1694" custLinFactNeighborY="382"/>
      <dgm:spPr/>
      <dgm:t>
        <a:bodyPr/>
        <a:lstStyle/>
        <a:p>
          <a:endParaRPr lang="en-US"/>
        </a:p>
      </dgm:t>
    </dgm:pt>
    <dgm:pt modelId="{E54D4DA0-72DD-4EE8-AEE8-81D038CA5895}" type="pres">
      <dgm:prSet presAssocID="{B3BFD1EE-D641-409C-A46A-44B2A308F433}" presName="hierChild3" presStyleCnt="0"/>
      <dgm:spPr/>
    </dgm:pt>
    <dgm:pt modelId="{5CCD8397-4F6D-4B83-B22C-D82A930FB163}" type="pres">
      <dgm:prSet presAssocID="{CB70A383-D157-4627-BB9A-68AAA1D7C8F2}" presName="bgShapesFlow" presStyleCnt="0"/>
      <dgm:spPr/>
    </dgm:pt>
  </dgm:ptLst>
  <dgm:cxnLst>
    <dgm:cxn modelId="{D5654B25-C8E7-4BBA-9E9B-2CAF4627AC4E}" type="presOf" srcId="{03002CBA-C96B-4931-8B4D-EB1D926D17CD}" destId="{597E924E-B1C9-4C82-94C3-03FB1F5F55FE}" srcOrd="0" destOrd="0" presId="urn:microsoft.com/office/officeart/2005/8/layout/hierarchy6"/>
    <dgm:cxn modelId="{A1039F25-2071-468A-AF76-EDE59B52B30B}" type="presOf" srcId="{B7AD8F17-32B3-4BAE-BDC8-1D9119271E48}" destId="{76EF6ABB-A4FA-460C-8914-8395F97C4B0E}" srcOrd="0" destOrd="0" presId="urn:microsoft.com/office/officeart/2005/8/layout/hierarchy6"/>
    <dgm:cxn modelId="{29C759F0-CEE2-47A0-BB25-FAC359C1384B}" type="presOf" srcId="{1F181818-9459-45F6-B614-76FD205760BC}" destId="{267239EF-08F7-4FC2-9FBC-FEA1757BD7EF}" srcOrd="0" destOrd="0" presId="urn:microsoft.com/office/officeart/2005/8/layout/hierarchy6"/>
    <dgm:cxn modelId="{0F33096B-B282-43D4-97D5-D398677A6CC5}" type="presOf" srcId="{7A290F46-6B70-4E15-8719-720E681BC984}" destId="{D9CFB838-2C88-4D3D-BC63-7057DD4010A8}" srcOrd="0" destOrd="0" presId="urn:microsoft.com/office/officeart/2005/8/layout/hierarchy6"/>
    <dgm:cxn modelId="{C75FD522-143F-4C56-9E1F-9B7921B339E3}" srcId="{463BFA76-1D7B-4902-B3FE-6CA50A066715}" destId="{1B3026DC-D04A-45CE-B895-8282F181C03B}" srcOrd="1" destOrd="0" parTransId="{5BA147DC-EBF8-4555-9048-F97C14239903}" sibTransId="{12F324CC-F244-4BAE-B64B-05037C0C356C}"/>
    <dgm:cxn modelId="{783F9533-4B61-43A5-B5DE-9E96D59826C2}" type="presOf" srcId="{7EB554BB-9A74-4C0C-B6E0-5BCF357B483C}" destId="{C5EDD392-F6EB-407C-918B-651A5489F381}" srcOrd="0" destOrd="0" presId="urn:microsoft.com/office/officeart/2005/8/layout/hierarchy6"/>
    <dgm:cxn modelId="{CA594C8A-B79F-4BD1-A208-04EF474D044D}" srcId="{1B3026DC-D04A-45CE-B895-8282F181C03B}" destId="{13E6883F-1773-4319-9E3A-5533743A8BA5}" srcOrd="0" destOrd="0" parTransId="{7A290F46-6B70-4E15-8719-720E681BC984}" sibTransId="{087C82DC-F293-4A77-AE83-7AE1CC0630FD}"/>
    <dgm:cxn modelId="{4B36ECEA-D9A1-4A0C-AD5E-2984545950A7}" srcId="{A48E64D6-60FC-49B2-B34D-15407C831BC6}" destId="{B7AD8F17-32B3-4BAE-BDC8-1D9119271E48}" srcOrd="0" destOrd="0" parTransId="{03002CBA-C96B-4931-8B4D-EB1D926D17CD}" sibTransId="{9AD69A2C-9C7E-4231-98B3-7E6A6389512C}"/>
    <dgm:cxn modelId="{F09D2E9C-F881-48FA-B31F-E6433144F73F}" type="presOf" srcId="{DF3BE5CB-40B1-400B-8E08-464276BBED68}" destId="{CEA29B60-09AD-4875-BE15-6D082C7215C4}" srcOrd="0" destOrd="0" presId="urn:microsoft.com/office/officeart/2005/8/layout/hierarchy6"/>
    <dgm:cxn modelId="{F796E1BC-D522-4D44-B9D5-D5D78DC67A56}" srcId="{CB70A383-D157-4627-BB9A-68AAA1D7C8F2}" destId="{463BFA76-1D7B-4902-B3FE-6CA50A066715}" srcOrd="0" destOrd="0" parTransId="{98E14678-ACCB-4695-B727-7640331B2EDB}" sibTransId="{946EBCC3-C4BA-494A-A792-F974B41FF458}"/>
    <dgm:cxn modelId="{ED1B22C9-326F-4397-8B69-2CC295917060}" type="presOf" srcId="{FFDAF140-2E08-4737-9C69-DB9EE00180B7}" destId="{63F8CDCB-EC32-4709-A5B2-916F43D9B470}" srcOrd="0" destOrd="0" presId="urn:microsoft.com/office/officeart/2005/8/layout/hierarchy6"/>
    <dgm:cxn modelId="{FEE45530-4EAD-4811-88DC-6FA7E1DD1FF9}" type="presOf" srcId="{8F6905C6-E85D-4A63-A994-ACF6E0361242}" destId="{EC59152D-690B-4279-B553-1EB2C00D2C95}" srcOrd="0" destOrd="0" presId="urn:microsoft.com/office/officeart/2005/8/layout/hierarchy6"/>
    <dgm:cxn modelId="{8E830909-A5F2-4CF7-9313-DCA188F14CF6}" type="presOf" srcId="{B3BFD1EE-D641-409C-A46A-44B2A308F433}" destId="{17023479-5698-4692-BD57-FBD4AD8914BF}" srcOrd="0" destOrd="0" presId="urn:microsoft.com/office/officeart/2005/8/layout/hierarchy6"/>
    <dgm:cxn modelId="{9635AE6A-F756-403F-BED6-E85A72F2383C}" type="presOf" srcId="{A83FFBEE-8736-4A1E-B164-EDF18C0471B0}" destId="{E98E8EBD-BE3C-4534-A9B2-E1CB2BF72913}" srcOrd="0" destOrd="0" presId="urn:microsoft.com/office/officeart/2005/8/layout/hierarchy6"/>
    <dgm:cxn modelId="{5E1E4B45-618D-469A-9ED4-4BBEFA3D9FED}" srcId="{E94EFE43-453B-4F9F-A9E4-2CA496719B61}" destId="{A83FFBEE-8736-4A1E-B164-EDF18C0471B0}" srcOrd="0" destOrd="0" parTransId="{0A6B14AB-1F9D-4D6E-BCDF-828A1DC3DB1B}" sibTransId="{F24CDC12-31E5-41BE-B5FF-E06223CC8D19}"/>
    <dgm:cxn modelId="{CB5FED30-35D2-43C8-8EE7-5E4889C6D6C6}" type="presOf" srcId="{A7E7D531-3418-4DD8-AE6E-21E5AC9131E0}" destId="{95005797-6CC8-4F16-97AF-7CAF22BAD0FC}" srcOrd="0" destOrd="0" presId="urn:microsoft.com/office/officeart/2005/8/layout/hierarchy6"/>
    <dgm:cxn modelId="{23C48CA6-AF07-4470-81F2-BC1E5E4C9450}" type="presOf" srcId="{463BFA76-1D7B-4902-B3FE-6CA50A066715}" destId="{D06C45BD-711E-4F78-BF15-933F4834A41A}" srcOrd="0" destOrd="0" presId="urn:microsoft.com/office/officeart/2005/8/layout/hierarchy6"/>
    <dgm:cxn modelId="{F5379681-DAC6-4580-9079-4834DECF88EE}" type="presOf" srcId="{13E6883F-1773-4319-9E3A-5533743A8BA5}" destId="{9DE28EB4-20EF-4B0D-803D-92D2428E96FE}" srcOrd="0" destOrd="0" presId="urn:microsoft.com/office/officeart/2005/8/layout/hierarchy6"/>
    <dgm:cxn modelId="{13C7AEFA-3439-480C-A83D-5337BF5D9B45}" type="presOf" srcId="{1B3026DC-D04A-45CE-B895-8282F181C03B}" destId="{C67BEBB9-6321-4A8E-9D6D-0652CDECC4D5}" srcOrd="0" destOrd="0" presId="urn:microsoft.com/office/officeart/2005/8/layout/hierarchy6"/>
    <dgm:cxn modelId="{CADB82B1-3DF5-445D-99C3-9D81CD9FAA9D}" srcId="{463BFA76-1D7B-4902-B3FE-6CA50A066715}" destId="{E94EFE43-453B-4F9F-A9E4-2CA496719B61}" srcOrd="0" destOrd="0" parTransId="{FFDAF140-2E08-4737-9C69-DB9EE00180B7}" sibTransId="{ABCAEFB4-3A45-459D-8957-2E1182823458}"/>
    <dgm:cxn modelId="{AB1B328A-15BA-43D7-AAA7-1A34F0EA2AC8}" srcId="{1B3026DC-D04A-45CE-B895-8282F181C03B}" destId="{8F6905C6-E85D-4A63-A994-ACF6E0361242}" srcOrd="1" destOrd="0" parTransId="{1F181818-9459-45F6-B614-76FD205760BC}" sibTransId="{27F87F9F-184B-4F81-8468-D84D051E9C01}"/>
    <dgm:cxn modelId="{C8BCFF3F-17DF-4E9B-8926-65E318990E93}" srcId="{463BFA76-1D7B-4902-B3FE-6CA50A066715}" destId="{A48E64D6-60FC-49B2-B34D-15407C831BC6}" srcOrd="2" destOrd="0" parTransId="{DF3BE5CB-40B1-400B-8E08-464276BBED68}" sibTransId="{0D63E5AB-7254-462C-9AC6-D054E590D3E5}"/>
    <dgm:cxn modelId="{EA1969CB-B833-4185-9E51-BF207634EB34}" type="presOf" srcId="{0A6B14AB-1F9D-4D6E-BCDF-828A1DC3DB1B}" destId="{45ED4E45-9F1F-4191-82E9-93081E1362D8}" srcOrd="0" destOrd="0" presId="urn:microsoft.com/office/officeart/2005/8/layout/hierarchy6"/>
    <dgm:cxn modelId="{BF524D74-AACC-4481-AD33-954E84CA5DC9}" type="presOf" srcId="{E94EFE43-453B-4F9F-A9E4-2CA496719B61}" destId="{139813CB-9141-4F5C-8DBF-34B4F8EB588F}" srcOrd="0" destOrd="0" presId="urn:microsoft.com/office/officeart/2005/8/layout/hierarchy6"/>
    <dgm:cxn modelId="{B73B8ADF-54E6-4B6F-9639-10CA0CEC1AA8}" srcId="{A48E64D6-60FC-49B2-B34D-15407C831BC6}" destId="{B3BFD1EE-D641-409C-A46A-44B2A308F433}" srcOrd="1" destOrd="0" parTransId="{7EB554BB-9A74-4C0C-B6E0-5BCF357B483C}" sibTransId="{A838168A-05B7-44C7-81DA-8A445454FC20}"/>
    <dgm:cxn modelId="{0AFC4200-0040-4FFC-8F6A-5614DD277246}" type="presOf" srcId="{5BF7869D-A169-4BA4-95BC-80A7A160D4DE}" destId="{8F9C8B85-E33E-414D-B9B1-B7EE50808C09}" srcOrd="0" destOrd="0" presId="urn:microsoft.com/office/officeart/2005/8/layout/hierarchy6"/>
    <dgm:cxn modelId="{C4D2955A-E6E9-46CD-AD60-704ECA097BC3}" type="presOf" srcId="{CB70A383-D157-4627-BB9A-68AAA1D7C8F2}" destId="{8DAB00DD-FD40-4C42-970E-467C19116BD8}" srcOrd="0" destOrd="0" presId="urn:microsoft.com/office/officeart/2005/8/layout/hierarchy6"/>
    <dgm:cxn modelId="{DCB62B52-182E-405E-9213-4D0A7FE62C39}" type="presOf" srcId="{A48E64D6-60FC-49B2-B34D-15407C831BC6}" destId="{0FB50CB8-D316-4CE6-8C51-BE0F86B8B7A9}" srcOrd="0" destOrd="0" presId="urn:microsoft.com/office/officeart/2005/8/layout/hierarchy6"/>
    <dgm:cxn modelId="{770DFD13-ACB7-4046-B200-542853E94DD5}" type="presOf" srcId="{5BA147DC-EBF8-4555-9048-F97C14239903}" destId="{BFB9A526-B5EC-4B89-99CA-EE966F6DC03E}" srcOrd="0" destOrd="0" presId="urn:microsoft.com/office/officeart/2005/8/layout/hierarchy6"/>
    <dgm:cxn modelId="{0C691A51-46AD-4971-A32E-1D565B54E6E1}" srcId="{E94EFE43-453B-4F9F-A9E4-2CA496719B61}" destId="{A7E7D531-3418-4DD8-AE6E-21E5AC9131E0}" srcOrd="1" destOrd="0" parTransId="{5BF7869D-A169-4BA4-95BC-80A7A160D4DE}" sibTransId="{9FA2562A-1B9B-4C46-A29B-339405721E60}"/>
    <dgm:cxn modelId="{FC3AB030-3449-4606-B811-8F9F35B211D9}" type="presParOf" srcId="{8DAB00DD-FD40-4C42-970E-467C19116BD8}" destId="{6596D6C5-2B0F-453D-A35A-9E80719EE7CF}" srcOrd="0" destOrd="0" presId="urn:microsoft.com/office/officeart/2005/8/layout/hierarchy6"/>
    <dgm:cxn modelId="{FFA8F0C8-939D-4E2D-97C0-F098A613E680}" type="presParOf" srcId="{6596D6C5-2B0F-453D-A35A-9E80719EE7CF}" destId="{96F2ACB0-DD4F-4B40-8426-A446C977C8BA}" srcOrd="0" destOrd="0" presId="urn:microsoft.com/office/officeart/2005/8/layout/hierarchy6"/>
    <dgm:cxn modelId="{DE5A16C5-5274-4468-8FC1-A297298B5309}" type="presParOf" srcId="{96F2ACB0-DD4F-4B40-8426-A446C977C8BA}" destId="{C75E0589-5FCA-44CE-9DBD-72BBC80D7CDA}" srcOrd="0" destOrd="0" presId="urn:microsoft.com/office/officeart/2005/8/layout/hierarchy6"/>
    <dgm:cxn modelId="{6D2BB174-3F86-438D-BAB1-8EB7F7A206AD}" type="presParOf" srcId="{C75E0589-5FCA-44CE-9DBD-72BBC80D7CDA}" destId="{D06C45BD-711E-4F78-BF15-933F4834A41A}" srcOrd="0" destOrd="0" presId="urn:microsoft.com/office/officeart/2005/8/layout/hierarchy6"/>
    <dgm:cxn modelId="{228EDDC9-168E-4878-B10C-35DACFF4CC61}" type="presParOf" srcId="{C75E0589-5FCA-44CE-9DBD-72BBC80D7CDA}" destId="{13097DDF-2D11-421B-92F9-3BF652A0EA64}" srcOrd="1" destOrd="0" presId="urn:microsoft.com/office/officeart/2005/8/layout/hierarchy6"/>
    <dgm:cxn modelId="{659F6C4D-83B1-42CC-832D-1BCBEB865B52}" type="presParOf" srcId="{13097DDF-2D11-421B-92F9-3BF652A0EA64}" destId="{63F8CDCB-EC32-4709-A5B2-916F43D9B470}" srcOrd="0" destOrd="0" presId="urn:microsoft.com/office/officeart/2005/8/layout/hierarchy6"/>
    <dgm:cxn modelId="{853CBB7C-CB83-4445-86AF-59317D633DE7}" type="presParOf" srcId="{13097DDF-2D11-421B-92F9-3BF652A0EA64}" destId="{843C0F4E-3FBF-4582-99C1-C574AF14B925}" srcOrd="1" destOrd="0" presId="urn:microsoft.com/office/officeart/2005/8/layout/hierarchy6"/>
    <dgm:cxn modelId="{239C69FE-B0AB-42F5-A741-706121989CA6}" type="presParOf" srcId="{843C0F4E-3FBF-4582-99C1-C574AF14B925}" destId="{139813CB-9141-4F5C-8DBF-34B4F8EB588F}" srcOrd="0" destOrd="0" presId="urn:microsoft.com/office/officeart/2005/8/layout/hierarchy6"/>
    <dgm:cxn modelId="{BC259F33-7733-41BB-9D34-1D0D85D0B637}" type="presParOf" srcId="{843C0F4E-3FBF-4582-99C1-C574AF14B925}" destId="{7579A3ED-B9CC-4B06-899B-EB28C01FED39}" srcOrd="1" destOrd="0" presId="urn:microsoft.com/office/officeart/2005/8/layout/hierarchy6"/>
    <dgm:cxn modelId="{6EEF3A45-70D0-4452-896E-3719856F1913}" type="presParOf" srcId="{7579A3ED-B9CC-4B06-899B-EB28C01FED39}" destId="{45ED4E45-9F1F-4191-82E9-93081E1362D8}" srcOrd="0" destOrd="0" presId="urn:microsoft.com/office/officeart/2005/8/layout/hierarchy6"/>
    <dgm:cxn modelId="{D6E7FA88-7DFB-4101-9307-FD4CA84270F0}" type="presParOf" srcId="{7579A3ED-B9CC-4B06-899B-EB28C01FED39}" destId="{172E800E-AF2B-4774-AAC3-58AB7396E912}" srcOrd="1" destOrd="0" presId="urn:microsoft.com/office/officeart/2005/8/layout/hierarchy6"/>
    <dgm:cxn modelId="{D24CB07D-B5BC-400F-8441-0BE4A37C57A6}" type="presParOf" srcId="{172E800E-AF2B-4774-AAC3-58AB7396E912}" destId="{E98E8EBD-BE3C-4534-A9B2-E1CB2BF72913}" srcOrd="0" destOrd="0" presId="urn:microsoft.com/office/officeart/2005/8/layout/hierarchy6"/>
    <dgm:cxn modelId="{9B545A0F-3BD6-4A31-9010-0DED6AD19E92}" type="presParOf" srcId="{172E800E-AF2B-4774-AAC3-58AB7396E912}" destId="{E203E197-B62D-4517-ABD4-E215F7B0F598}" srcOrd="1" destOrd="0" presId="urn:microsoft.com/office/officeart/2005/8/layout/hierarchy6"/>
    <dgm:cxn modelId="{8FDCAADF-C677-4945-803B-22D76DC2B549}" type="presParOf" srcId="{7579A3ED-B9CC-4B06-899B-EB28C01FED39}" destId="{8F9C8B85-E33E-414D-B9B1-B7EE50808C09}" srcOrd="2" destOrd="0" presId="urn:microsoft.com/office/officeart/2005/8/layout/hierarchy6"/>
    <dgm:cxn modelId="{6C3971EE-5418-4EAB-A072-9E3E62B0CF8D}" type="presParOf" srcId="{7579A3ED-B9CC-4B06-899B-EB28C01FED39}" destId="{19AB509F-C1A3-40D2-9152-E8BD1404D57F}" srcOrd="3" destOrd="0" presId="urn:microsoft.com/office/officeart/2005/8/layout/hierarchy6"/>
    <dgm:cxn modelId="{AA1499BE-885E-41AB-A9FC-1FE8FBC0E37E}" type="presParOf" srcId="{19AB509F-C1A3-40D2-9152-E8BD1404D57F}" destId="{95005797-6CC8-4F16-97AF-7CAF22BAD0FC}" srcOrd="0" destOrd="0" presId="urn:microsoft.com/office/officeart/2005/8/layout/hierarchy6"/>
    <dgm:cxn modelId="{8C3A2D1E-1AE0-4981-BB64-A8139E37A26E}" type="presParOf" srcId="{19AB509F-C1A3-40D2-9152-E8BD1404D57F}" destId="{B242336A-22AE-46B3-ABBD-EFDA915FB4B7}" srcOrd="1" destOrd="0" presId="urn:microsoft.com/office/officeart/2005/8/layout/hierarchy6"/>
    <dgm:cxn modelId="{68ED3971-5323-409B-83FD-4FD229D2AF41}" type="presParOf" srcId="{13097DDF-2D11-421B-92F9-3BF652A0EA64}" destId="{BFB9A526-B5EC-4B89-99CA-EE966F6DC03E}" srcOrd="2" destOrd="0" presId="urn:microsoft.com/office/officeart/2005/8/layout/hierarchy6"/>
    <dgm:cxn modelId="{583B7601-88E6-4C75-9255-68A25D522998}" type="presParOf" srcId="{13097DDF-2D11-421B-92F9-3BF652A0EA64}" destId="{2F3D1519-E858-415E-801F-7787530C5F69}" srcOrd="3" destOrd="0" presId="urn:microsoft.com/office/officeart/2005/8/layout/hierarchy6"/>
    <dgm:cxn modelId="{807A6A6E-B351-4B37-ADBF-DA605BE10C27}" type="presParOf" srcId="{2F3D1519-E858-415E-801F-7787530C5F69}" destId="{C67BEBB9-6321-4A8E-9D6D-0652CDECC4D5}" srcOrd="0" destOrd="0" presId="urn:microsoft.com/office/officeart/2005/8/layout/hierarchy6"/>
    <dgm:cxn modelId="{5EB093E3-E4C8-429E-A111-B747503E70FB}" type="presParOf" srcId="{2F3D1519-E858-415E-801F-7787530C5F69}" destId="{6EAF6C3F-3EE9-477E-BF23-11711D17320D}" srcOrd="1" destOrd="0" presId="urn:microsoft.com/office/officeart/2005/8/layout/hierarchy6"/>
    <dgm:cxn modelId="{7E154C27-5E55-4E95-92A7-88663C261700}" type="presParOf" srcId="{6EAF6C3F-3EE9-477E-BF23-11711D17320D}" destId="{D9CFB838-2C88-4D3D-BC63-7057DD4010A8}" srcOrd="0" destOrd="0" presId="urn:microsoft.com/office/officeart/2005/8/layout/hierarchy6"/>
    <dgm:cxn modelId="{056A75E7-17E1-4F95-8A81-2F421201B364}" type="presParOf" srcId="{6EAF6C3F-3EE9-477E-BF23-11711D17320D}" destId="{C7B6D4B9-D0DD-4236-881F-1DCE004117EF}" srcOrd="1" destOrd="0" presId="urn:microsoft.com/office/officeart/2005/8/layout/hierarchy6"/>
    <dgm:cxn modelId="{0FF25AE7-5B18-4BD4-9F47-0A9D25A5E9A3}" type="presParOf" srcId="{C7B6D4B9-D0DD-4236-881F-1DCE004117EF}" destId="{9DE28EB4-20EF-4B0D-803D-92D2428E96FE}" srcOrd="0" destOrd="0" presId="urn:microsoft.com/office/officeart/2005/8/layout/hierarchy6"/>
    <dgm:cxn modelId="{568AE22E-6AAF-4D0A-BA5B-B0526378AAFF}" type="presParOf" srcId="{C7B6D4B9-D0DD-4236-881F-1DCE004117EF}" destId="{9B0EB177-26AD-4146-8F84-B7788CE97E42}" srcOrd="1" destOrd="0" presId="urn:microsoft.com/office/officeart/2005/8/layout/hierarchy6"/>
    <dgm:cxn modelId="{6E8216C9-216F-4DA0-8439-E4425C83BF68}" type="presParOf" srcId="{6EAF6C3F-3EE9-477E-BF23-11711D17320D}" destId="{267239EF-08F7-4FC2-9FBC-FEA1757BD7EF}" srcOrd="2" destOrd="0" presId="urn:microsoft.com/office/officeart/2005/8/layout/hierarchy6"/>
    <dgm:cxn modelId="{889D7A6F-64EE-4614-AB7C-C91C8B276AC4}" type="presParOf" srcId="{6EAF6C3F-3EE9-477E-BF23-11711D17320D}" destId="{5FBF3C84-422D-4803-B9AA-CBDC23E1E426}" srcOrd="3" destOrd="0" presId="urn:microsoft.com/office/officeart/2005/8/layout/hierarchy6"/>
    <dgm:cxn modelId="{2150BCC8-3B4D-43AA-A721-EFEA46E7B3A8}" type="presParOf" srcId="{5FBF3C84-422D-4803-B9AA-CBDC23E1E426}" destId="{EC59152D-690B-4279-B553-1EB2C00D2C95}" srcOrd="0" destOrd="0" presId="urn:microsoft.com/office/officeart/2005/8/layout/hierarchy6"/>
    <dgm:cxn modelId="{E11A2671-6366-4D5F-821A-2F9705D68343}" type="presParOf" srcId="{5FBF3C84-422D-4803-B9AA-CBDC23E1E426}" destId="{F14511F2-E6AA-4B89-8400-0255DA64222B}" srcOrd="1" destOrd="0" presId="urn:microsoft.com/office/officeart/2005/8/layout/hierarchy6"/>
    <dgm:cxn modelId="{EAA2DF7C-28F9-4F81-81E4-43F6B70F032F}" type="presParOf" srcId="{13097DDF-2D11-421B-92F9-3BF652A0EA64}" destId="{CEA29B60-09AD-4875-BE15-6D082C7215C4}" srcOrd="4" destOrd="0" presId="urn:microsoft.com/office/officeart/2005/8/layout/hierarchy6"/>
    <dgm:cxn modelId="{4316B820-B146-4022-AB26-7AE1AE920889}" type="presParOf" srcId="{13097DDF-2D11-421B-92F9-3BF652A0EA64}" destId="{09C3F8A1-294A-48AB-8BBF-6114C5C7A7BE}" srcOrd="5" destOrd="0" presId="urn:microsoft.com/office/officeart/2005/8/layout/hierarchy6"/>
    <dgm:cxn modelId="{2E7A4E02-8B4F-4D5A-B8BA-26D4FAF146A7}" type="presParOf" srcId="{09C3F8A1-294A-48AB-8BBF-6114C5C7A7BE}" destId="{0FB50CB8-D316-4CE6-8C51-BE0F86B8B7A9}" srcOrd="0" destOrd="0" presId="urn:microsoft.com/office/officeart/2005/8/layout/hierarchy6"/>
    <dgm:cxn modelId="{79F38752-56EC-4347-99D3-5770BCBB98AD}" type="presParOf" srcId="{09C3F8A1-294A-48AB-8BBF-6114C5C7A7BE}" destId="{5787FF5B-2C3D-4EFC-AA09-09B8BF70B1DF}" srcOrd="1" destOrd="0" presId="urn:microsoft.com/office/officeart/2005/8/layout/hierarchy6"/>
    <dgm:cxn modelId="{E6ED4062-27DB-46D1-BF0D-0E3E8257D685}" type="presParOf" srcId="{5787FF5B-2C3D-4EFC-AA09-09B8BF70B1DF}" destId="{597E924E-B1C9-4C82-94C3-03FB1F5F55FE}" srcOrd="0" destOrd="0" presId="urn:microsoft.com/office/officeart/2005/8/layout/hierarchy6"/>
    <dgm:cxn modelId="{C5714477-FCED-459A-9CFE-9780F36B1BAE}" type="presParOf" srcId="{5787FF5B-2C3D-4EFC-AA09-09B8BF70B1DF}" destId="{4140C4DA-95BD-4838-A3A1-1E8CA0D7AB78}" srcOrd="1" destOrd="0" presId="urn:microsoft.com/office/officeart/2005/8/layout/hierarchy6"/>
    <dgm:cxn modelId="{D202E355-79C4-4734-BED6-942830D46C48}" type="presParOf" srcId="{4140C4DA-95BD-4838-A3A1-1E8CA0D7AB78}" destId="{76EF6ABB-A4FA-460C-8914-8395F97C4B0E}" srcOrd="0" destOrd="0" presId="urn:microsoft.com/office/officeart/2005/8/layout/hierarchy6"/>
    <dgm:cxn modelId="{C99E5BED-A5F2-4258-A80C-9C03E3CC940C}" type="presParOf" srcId="{4140C4DA-95BD-4838-A3A1-1E8CA0D7AB78}" destId="{4FAE3E41-F969-4D0E-B6BD-8FB7E5EBB3BC}" srcOrd="1" destOrd="0" presId="urn:microsoft.com/office/officeart/2005/8/layout/hierarchy6"/>
    <dgm:cxn modelId="{1ACF5886-4CB1-42DC-9423-1B3EE1F5A6CF}" type="presParOf" srcId="{5787FF5B-2C3D-4EFC-AA09-09B8BF70B1DF}" destId="{C5EDD392-F6EB-407C-918B-651A5489F381}" srcOrd="2" destOrd="0" presId="urn:microsoft.com/office/officeart/2005/8/layout/hierarchy6"/>
    <dgm:cxn modelId="{24FC8B60-937D-463C-97C0-901F70766A8A}" type="presParOf" srcId="{5787FF5B-2C3D-4EFC-AA09-09B8BF70B1DF}" destId="{C0A56F33-B76E-4B18-864F-A1F489533798}" srcOrd="3" destOrd="0" presId="urn:microsoft.com/office/officeart/2005/8/layout/hierarchy6"/>
    <dgm:cxn modelId="{161D782C-4782-4FDA-957C-6A1859099A9D}" type="presParOf" srcId="{C0A56F33-B76E-4B18-864F-A1F489533798}" destId="{17023479-5698-4692-BD57-FBD4AD8914BF}" srcOrd="0" destOrd="0" presId="urn:microsoft.com/office/officeart/2005/8/layout/hierarchy6"/>
    <dgm:cxn modelId="{206EC6DE-7587-4E65-A9B0-37623EA7F9DC}" type="presParOf" srcId="{C0A56F33-B76E-4B18-864F-A1F489533798}" destId="{E54D4DA0-72DD-4EE8-AEE8-81D038CA5895}" srcOrd="1" destOrd="0" presId="urn:microsoft.com/office/officeart/2005/8/layout/hierarchy6"/>
    <dgm:cxn modelId="{3A77C604-BA46-4040-AD8C-C7A298FF2BCD}" type="presParOf" srcId="{8DAB00DD-FD40-4C42-970E-467C19116BD8}" destId="{5CCD8397-4F6D-4B83-B22C-D82A930FB16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C1ED31-4F30-4A2B-A5EC-F8896A73255C}"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93F9331E-DF98-4431-8D24-51AB9453852B}">
      <dgm:prSet phldrT="[Text]"/>
      <dgm:spPr/>
      <dgm:t>
        <a:bodyPr/>
        <a:lstStyle/>
        <a:p>
          <a:r>
            <a:rPr lang="en-US" dirty="0" smtClean="0"/>
            <a:t>Middleware Challenges</a:t>
          </a:r>
          <a:endParaRPr lang="en-US" dirty="0"/>
        </a:p>
      </dgm:t>
    </dgm:pt>
    <dgm:pt modelId="{A49BF888-851F-46D1-A2BB-8A1B4CC5020B}" type="parTrans" cxnId="{4F390A9A-26EC-4FD6-9B35-A4378689AB15}">
      <dgm:prSet/>
      <dgm:spPr/>
      <dgm:t>
        <a:bodyPr/>
        <a:lstStyle/>
        <a:p>
          <a:endParaRPr lang="en-US"/>
        </a:p>
      </dgm:t>
    </dgm:pt>
    <dgm:pt modelId="{642BF5FD-45F5-4F39-A78E-E99A218C1440}" type="sibTrans" cxnId="{4F390A9A-26EC-4FD6-9B35-A4378689AB15}">
      <dgm:prSet/>
      <dgm:spPr/>
      <dgm:t>
        <a:bodyPr/>
        <a:lstStyle/>
        <a:p>
          <a:endParaRPr lang="en-US"/>
        </a:p>
      </dgm:t>
    </dgm:pt>
    <dgm:pt modelId="{67E7A3D2-7A4A-4E56-B69A-0E3768664022}">
      <dgm:prSet phldrT="[Text]" custT="1"/>
      <dgm:spPr/>
      <dgm:t>
        <a:bodyPr/>
        <a:lstStyle/>
        <a:p>
          <a:r>
            <a:rPr lang="en-US" sz="1100" dirty="0" smtClean="0"/>
            <a:t>Interoperability</a:t>
          </a:r>
          <a:endParaRPr lang="en-US" sz="1100" dirty="0"/>
        </a:p>
      </dgm:t>
    </dgm:pt>
    <dgm:pt modelId="{B7A20BB8-D816-4060-B040-117C5A4A41F4}" type="parTrans" cxnId="{A5D421C7-AC5F-4A1E-BE44-0CB1D2C3F6EA}">
      <dgm:prSet/>
      <dgm:spPr/>
      <dgm:t>
        <a:bodyPr/>
        <a:lstStyle/>
        <a:p>
          <a:endParaRPr lang="en-US"/>
        </a:p>
      </dgm:t>
    </dgm:pt>
    <dgm:pt modelId="{084832EE-BE06-4E88-9F57-DF6DF961888C}" type="sibTrans" cxnId="{A5D421C7-AC5F-4A1E-BE44-0CB1D2C3F6EA}">
      <dgm:prSet/>
      <dgm:spPr/>
      <dgm:t>
        <a:bodyPr/>
        <a:lstStyle/>
        <a:p>
          <a:endParaRPr lang="en-US"/>
        </a:p>
      </dgm:t>
    </dgm:pt>
    <dgm:pt modelId="{08739278-7C79-45A1-AEC7-9C98773FE33D}">
      <dgm:prSet phldrT="[Text]" custT="1"/>
      <dgm:spPr/>
      <dgm:t>
        <a:bodyPr/>
        <a:lstStyle/>
        <a:p>
          <a:r>
            <a:rPr lang="en-US" sz="1400" dirty="0" smtClean="0"/>
            <a:t>Security</a:t>
          </a:r>
          <a:endParaRPr lang="en-US" sz="1400" dirty="0"/>
        </a:p>
      </dgm:t>
    </dgm:pt>
    <dgm:pt modelId="{9CBD1430-81EC-4381-B881-FA871ECBCFF5}" type="parTrans" cxnId="{44173570-6F0B-49CB-A539-5983C5664A20}">
      <dgm:prSet/>
      <dgm:spPr/>
      <dgm:t>
        <a:bodyPr/>
        <a:lstStyle/>
        <a:p>
          <a:endParaRPr lang="en-US"/>
        </a:p>
      </dgm:t>
    </dgm:pt>
    <dgm:pt modelId="{514DABAC-344E-4077-BCFD-75EA8D8B275E}" type="sibTrans" cxnId="{44173570-6F0B-49CB-A539-5983C5664A20}">
      <dgm:prSet/>
      <dgm:spPr/>
      <dgm:t>
        <a:bodyPr/>
        <a:lstStyle/>
        <a:p>
          <a:endParaRPr lang="en-US"/>
        </a:p>
      </dgm:t>
    </dgm:pt>
    <dgm:pt modelId="{412B5830-173C-46BE-B58E-BEAB6E16731E}">
      <dgm:prSet phldrT="[Text]"/>
      <dgm:spPr/>
      <dgm:t>
        <a:bodyPr/>
        <a:lstStyle/>
        <a:p>
          <a:r>
            <a:rPr lang="en-US" dirty="0" smtClean="0"/>
            <a:t>Quality of Service Management</a:t>
          </a:r>
          <a:endParaRPr lang="en-US" dirty="0"/>
        </a:p>
      </dgm:t>
    </dgm:pt>
    <dgm:pt modelId="{1A15A68F-3E31-48BA-8184-33BDCCAF32C9}" type="parTrans" cxnId="{DB01EFB1-DF4A-42A8-8237-5F1BDCDC4561}">
      <dgm:prSet/>
      <dgm:spPr/>
      <dgm:t>
        <a:bodyPr/>
        <a:lstStyle/>
        <a:p>
          <a:endParaRPr lang="en-US"/>
        </a:p>
      </dgm:t>
    </dgm:pt>
    <dgm:pt modelId="{D65BFB41-EFB2-45B3-931D-DFF9821F9337}" type="sibTrans" cxnId="{DB01EFB1-DF4A-42A8-8237-5F1BDCDC4561}">
      <dgm:prSet/>
      <dgm:spPr/>
      <dgm:t>
        <a:bodyPr/>
        <a:lstStyle/>
        <a:p>
          <a:endParaRPr lang="en-US"/>
        </a:p>
      </dgm:t>
    </dgm:pt>
    <dgm:pt modelId="{CCB9000B-3F61-4244-962C-20C80ADEEA83}">
      <dgm:prSet phldrT="[Text]"/>
      <dgm:spPr/>
      <dgm:t>
        <a:bodyPr/>
        <a:lstStyle/>
        <a:p>
          <a:r>
            <a:rPr lang="en-US" dirty="0" smtClean="0"/>
            <a:t>Resource Management</a:t>
          </a:r>
          <a:endParaRPr lang="en-US" dirty="0"/>
        </a:p>
      </dgm:t>
    </dgm:pt>
    <dgm:pt modelId="{308F6330-567B-4FCF-BE89-A6688F9B54E1}" type="parTrans" cxnId="{5C83FCC9-DDB7-4B68-A750-3D2F1E8424D9}">
      <dgm:prSet/>
      <dgm:spPr/>
      <dgm:t>
        <a:bodyPr/>
        <a:lstStyle/>
        <a:p>
          <a:endParaRPr lang="en-US"/>
        </a:p>
      </dgm:t>
    </dgm:pt>
    <dgm:pt modelId="{2D0EF37C-AA7A-43B2-9DCF-8E5E3A47F98D}" type="sibTrans" cxnId="{5C83FCC9-DDB7-4B68-A750-3D2F1E8424D9}">
      <dgm:prSet/>
      <dgm:spPr/>
      <dgm:t>
        <a:bodyPr/>
        <a:lstStyle/>
        <a:p>
          <a:endParaRPr lang="en-US"/>
        </a:p>
      </dgm:t>
    </dgm:pt>
    <dgm:pt modelId="{003BBFC9-F86B-4470-A102-7E62616F5CCA}">
      <dgm:prSet/>
      <dgm:spPr/>
      <dgm:t>
        <a:bodyPr/>
        <a:lstStyle/>
        <a:p>
          <a:r>
            <a:rPr lang="en-US" dirty="0" smtClean="0"/>
            <a:t>Dynamic Discovery</a:t>
          </a:r>
          <a:endParaRPr lang="en-US" dirty="0"/>
        </a:p>
      </dgm:t>
    </dgm:pt>
    <dgm:pt modelId="{A8758F4C-F65E-4C8F-A7D3-DB0EF7AF7A6A}" type="parTrans" cxnId="{CBEEDB7D-751D-4214-9459-E2D4BE015F98}">
      <dgm:prSet/>
      <dgm:spPr/>
      <dgm:t>
        <a:bodyPr/>
        <a:lstStyle/>
        <a:p>
          <a:endParaRPr lang="en-US"/>
        </a:p>
      </dgm:t>
    </dgm:pt>
    <dgm:pt modelId="{F84708CA-0405-4822-8596-75B536A07230}" type="sibTrans" cxnId="{CBEEDB7D-751D-4214-9459-E2D4BE015F98}">
      <dgm:prSet/>
      <dgm:spPr/>
      <dgm:t>
        <a:bodyPr/>
        <a:lstStyle/>
        <a:p>
          <a:endParaRPr lang="en-US"/>
        </a:p>
      </dgm:t>
    </dgm:pt>
    <dgm:pt modelId="{E2497DD6-968B-4780-9BBE-D505C739DD9E}">
      <dgm:prSet/>
      <dgm:spPr/>
      <dgm:t>
        <a:bodyPr/>
        <a:lstStyle/>
        <a:p>
          <a:r>
            <a:rPr lang="en-US" dirty="0" smtClean="0"/>
            <a:t>Scalability</a:t>
          </a:r>
          <a:endParaRPr lang="en-US" dirty="0"/>
        </a:p>
      </dgm:t>
    </dgm:pt>
    <dgm:pt modelId="{1A020E02-59F7-43E0-AF54-A01FB520A0C7}" type="parTrans" cxnId="{34F2C360-0DF1-4C79-87F5-FA2FC18FA55C}">
      <dgm:prSet/>
      <dgm:spPr/>
      <dgm:t>
        <a:bodyPr/>
        <a:lstStyle/>
        <a:p>
          <a:endParaRPr lang="en-US"/>
        </a:p>
      </dgm:t>
    </dgm:pt>
    <dgm:pt modelId="{E6859393-B384-4C07-826B-F253B31F4E4A}" type="sibTrans" cxnId="{34F2C360-0DF1-4C79-87F5-FA2FC18FA55C}">
      <dgm:prSet/>
      <dgm:spPr/>
      <dgm:t>
        <a:bodyPr/>
        <a:lstStyle/>
        <a:p>
          <a:endParaRPr lang="en-US"/>
        </a:p>
      </dgm:t>
    </dgm:pt>
    <dgm:pt modelId="{0D9A92A8-1537-4F01-B253-555FB9976FDB}" type="pres">
      <dgm:prSet presAssocID="{0AC1ED31-4F30-4A2B-A5EC-F8896A73255C}" presName="Name0" presStyleCnt="0">
        <dgm:presLayoutVars>
          <dgm:chMax val="1"/>
          <dgm:dir/>
          <dgm:animLvl val="ctr"/>
          <dgm:resizeHandles val="exact"/>
        </dgm:presLayoutVars>
      </dgm:prSet>
      <dgm:spPr/>
    </dgm:pt>
    <dgm:pt modelId="{B1F0A086-8CCE-44AF-9102-7CAEE51A0807}" type="pres">
      <dgm:prSet presAssocID="{93F9331E-DF98-4431-8D24-51AB9453852B}" presName="centerShape" presStyleLbl="node0" presStyleIdx="0" presStyleCnt="1"/>
      <dgm:spPr/>
      <dgm:t>
        <a:bodyPr/>
        <a:lstStyle/>
        <a:p>
          <a:endParaRPr lang="en-US"/>
        </a:p>
      </dgm:t>
    </dgm:pt>
    <dgm:pt modelId="{EBC46BFC-AE05-4FAB-A509-58D50E6E532C}" type="pres">
      <dgm:prSet presAssocID="{67E7A3D2-7A4A-4E56-B69A-0E3768664022}" presName="node" presStyleLbl="node1" presStyleIdx="0" presStyleCnt="6" custScaleX="110807">
        <dgm:presLayoutVars>
          <dgm:bulletEnabled val="1"/>
        </dgm:presLayoutVars>
      </dgm:prSet>
      <dgm:spPr/>
      <dgm:t>
        <a:bodyPr/>
        <a:lstStyle/>
        <a:p>
          <a:endParaRPr lang="en-US"/>
        </a:p>
      </dgm:t>
    </dgm:pt>
    <dgm:pt modelId="{2DCC244F-5D5D-4D7E-B73C-BC8F904550CD}" type="pres">
      <dgm:prSet presAssocID="{67E7A3D2-7A4A-4E56-B69A-0E3768664022}" presName="dummy" presStyleCnt="0"/>
      <dgm:spPr/>
    </dgm:pt>
    <dgm:pt modelId="{F34FB70F-66F4-422A-8ED4-28D69729A369}" type="pres">
      <dgm:prSet presAssocID="{084832EE-BE06-4E88-9F57-DF6DF961888C}" presName="sibTrans" presStyleLbl="sibTrans2D1" presStyleIdx="0" presStyleCnt="6"/>
      <dgm:spPr/>
    </dgm:pt>
    <dgm:pt modelId="{97FA94DF-E002-4EF6-BA4A-4D8A3EBE1B61}" type="pres">
      <dgm:prSet presAssocID="{08739278-7C79-45A1-AEC7-9C98773FE33D}" presName="node" presStyleLbl="node1" presStyleIdx="1" presStyleCnt="6">
        <dgm:presLayoutVars>
          <dgm:bulletEnabled val="1"/>
        </dgm:presLayoutVars>
      </dgm:prSet>
      <dgm:spPr/>
    </dgm:pt>
    <dgm:pt modelId="{D996A25A-38F5-44FB-B2CE-9EC0B016D848}" type="pres">
      <dgm:prSet presAssocID="{08739278-7C79-45A1-AEC7-9C98773FE33D}" presName="dummy" presStyleCnt="0"/>
      <dgm:spPr/>
    </dgm:pt>
    <dgm:pt modelId="{95975208-89BC-42EE-9E57-14F84B601C2D}" type="pres">
      <dgm:prSet presAssocID="{514DABAC-344E-4077-BCFD-75EA8D8B275E}" presName="sibTrans" presStyleLbl="sibTrans2D1" presStyleIdx="1" presStyleCnt="6"/>
      <dgm:spPr/>
    </dgm:pt>
    <dgm:pt modelId="{CCDB1086-8306-43F0-ABEF-3E4DE6A4BA9C}" type="pres">
      <dgm:prSet presAssocID="{412B5830-173C-46BE-B58E-BEAB6E16731E}" presName="node" presStyleLbl="node1" presStyleIdx="2" presStyleCnt="6">
        <dgm:presLayoutVars>
          <dgm:bulletEnabled val="1"/>
        </dgm:presLayoutVars>
      </dgm:prSet>
      <dgm:spPr/>
      <dgm:t>
        <a:bodyPr/>
        <a:lstStyle/>
        <a:p>
          <a:endParaRPr lang="en-US"/>
        </a:p>
      </dgm:t>
    </dgm:pt>
    <dgm:pt modelId="{BDC3E691-EC5C-49EE-A098-1B9546632D6C}" type="pres">
      <dgm:prSet presAssocID="{412B5830-173C-46BE-B58E-BEAB6E16731E}" presName="dummy" presStyleCnt="0"/>
      <dgm:spPr/>
    </dgm:pt>
    <dgm:pt modelId="{B7928157-685A-4CE9-A635-B6A6CB370D29}" type="pres">
      <dgm:prSet presAssocID="{D65BFB41-EFB2-45B3-931D-DFF9821F9337}" presName="sibTrans" presStyleLbl="sibTrans2D1" presStyleIdx="2" presStyleCnt="6"/>
      <dgm:spPr/>
    </dgm:pt>
    <dgm:pt modelId="{014AE2A8-994D-41FB-9DDF-265906B3287A}" type="pres">
      <dgm:prSet presAssocID="{CCB9000B-3F61-4244-962C-20C80ADEEA83}" presName="node" presStyleLbl="node1" presStyleIdx="3" presStyleCnt="6">
        <dgm:presLayoutVars>
          <dgm:bulletEnabled val="1"/>
        </dgm:presLayoutVars>
      </dgm:prSet>
      <dgm:spPr/>
      <dgm:t>
        <a:bodyPr/>
        <a:lstStyle/>
        <a:p>
          <a:endParaRPr lang="en-US"/>
        </a:p>
      </dgm:t>
    </dgm:pt>
    <dgm:pt modelId="{43129ADD-C885-4661-8084-42C5A2DA77C5}" type="pres">
      <dgm:prSet presAssocID="{CCB9000B-3F61-4244-962C-20C80ADEEA83}" presName="dummy" presStyleCnt="0"/>
      <dgm:spPr/>
    </dgm:pt>
    <dgm:pt modelId="{389FE160-BF0B-4726-A103-6E8F73BECED4}" type="pres">
      <dgm:prSet presAssocID="{2D0EF37C-AA7A-43B2-9DCF-8E5E3A47F98D}" presName="sibTrans" presStyleLbl="sibTrans2D1" presStyleIdx="3" presStyleCnt="6"/>
      <dgm:spPr/>
    </dgm:pt>
    <dgm:pt modelId="{2449FF1C-682F-43EB-901D-2918998E8A2F}" type="pres">
      <dgm:prSet presAssocID="{003BBFC9-F86B-4470-A102-7E62616F5CCA}" presName="node" presStyleLbl="node1" presStyleIdx="4" presStyleCnt="6">
        <dgm:presLayoutVars>
          <dgm:bulletEnabled val="1"/>
        </dgm:presLayoutVars>
      </dgm:prSet>
      <dgm:spPr/>
    </dgm:pt>
    <dgm:pt modelId="{61077BB0-C675-4EF1-AA72-BFA4523F81DA}" type="pres">
      <dgm:prSet presAssocID="{003BBFC9-F86B-4470-A102-7E62616F5CCA}" presName="dummy" presStyleCnt="0"/>
      <dgm:spPr/>
    </dgm:pt>
    <dgm:pt modelId="{49DEAB59-E2DE-4957-989F-C9430383A2E8}" type="pres">
      <dgm:prSet presAssocID="{F84708CA-0405-4822-8596-75B536A07230}" presName="sibTrans" presStyleLbl="sibTrans2D1" presStyleIdx="4" presStyleCnt="6"/>
      <dgm:spPr/>
    </dgm:pt>
    <dgm:pt modelId="{1BEAACE3-3056-4EE3-BA4E-4F5A83C38E8E}" type="pres">
      <dgm:prSet presAssocID="{E2497DD6-968B-4780-9BBE-D505C739DD9E}" presName="node" presStyleLbl="node1" presStyleIdx="5" presStyleCnt="6">
        <dgm:presLayoutVars>
          <dgm:bulletEnabled val="1"/>
        </dgm:presLayoutVars>
      </dgm:prSet>
      <dgm:spPr/>
    </dgm:pt>
    <dgm:pt modelId="{78A8C12C-5636-4832-B11F-F195097D04BE}" type="pres">
      <dgm:prSet presAssocID="{E2497DD6-968B-4780-9BBE-D505C739DD9E}" presName="dummy" presStyleCnt="0"/>
      <dgm:spPr/>
    </dgm:pt>
    <dgm:pt modelId="{06F26E9B-55A2-414D-BE65-2A0A406A6BA5}" type="pres">
      <dgm:prSet presAssocID="{E6859393-B384-4C07-826B-F253B31F4E4A}" presName="sibTrans" presStyleLbl="sibTrans2D1" presStyleIdx="5" presStyleCnt="6"/>
      <dgm:spPr/>
    </dgm:pt>
  </dgm:ptLst>
  <dgm:cxnLst>
    <dgm:cxn modelId="{34F2C360-0DF1-4C79-87F5-FA2FC18FA55C}" srcId="{93F9331E-DF98-4431-8D24-51AB9453852B}" destId="{E2497DD6-968B-4780-9BBE-D505C739DD9E}" srcOrd="5" destOrd="0" parTransId="{1A020E02-59F7-43E0-AF54-A01FB520A0C7}" sibTransId="{E6859393-B384-4C07-826B-F253B31F4E4A}"/>
    <dgm:cxn modelId="{5C83FCC9-DDB7-4B68-A750-3D2F1E8424D9}" srcId="{93F9331E-DF98-4431-8D24-51AB9453852B}" destId="{CCB9000B-3F61-4244-962C-20C80ADEEA83}" srcOrd="3" destOrd="0" parTransId="{308F6330-567B-4FCF-BE89-A6688F9B54E1}" sibTransId="{2D0EF37C-AA7A-43B2-9DCF-8E5E3A47F98D}"/>
    <dgm:cxn modelId="{1B37E03A-29E6-44CF-B511-FE8FE5B6704E}" type="presOf" srcId="{412B5830-173C-46BE-B58E-BEAB6E16731E}" destId="{CCDB1086-8306-43F0-ABEF-3E4DE6A4BA9C}" srcOrd="0" destOrd="0" presId="urn:microsoft.com/office/officeart/2005/8/layout/radial6"/>
    <dgm:cxn modelId="{DDCFE519-9755-4A84-A4D7-95323B730557}" type="presOf" srcId="{93F9331E-DF98-4431-8D24-51AB9453852B}" destId="{B1F0A086-8CCE-44AF-9102-7CAEE51A0807}" srcOrd="0" destOrd="0" presId="urn:microsoft.com/office/officeart/2005/8/layout/radial6"/>
    <dgm:cxn modelId="{878A57E8-7D49-4C99-AD1E-14C2FE73E7F6}" type="presOf" srcId="{F84708CA-0405-4822-8596-75B536A07230}" destId="{49DEAB59-E2DE-4957-989F-C9430383A2E8}" srcOrd="0" destOrd="0" presId="urn:microsoft.com/office/officeart/2005/8/layout/radial6"/>
    <dgm:cxn modelId="{8B4B8282-F621-4CFB-8081-7B3436D63809}" type="presOf" srcId="{08739278-7C79-45A1-AEC7-9C98773FE33D}" destId="{97FA94DF-E002-4EF6-BA4A-4D8A3EBE1B61}" srcOrd="0" destOrd="0" presId="urn:microsoft.com/office/officeart/2005/8/layout/radial6"/>
    <dgm:cxn modelId="{CBEEDB7D-751D-4214-9459-E2D4BE015F98}" srcId="{93F9331E-DF98-4431-8D24-51AB9453852B}" destId="{003BBFC9-F86B-4470-A102-7E62616F5CCA}" srcOrd="4" destOrd="0" parTransId="{A8758F4C-F65E-4C8F-A7D3-DB0EF7AF7A6A}" sibTransId="{F84708CA-0405-4822-8596-75B536A07230}"/>
    <dgm:cxn modelId="{A5D421C7-AC5F-4A1E-BE44-0CB1D2C3F6EA}" srcId="{93F9331E-DF98-4431-8D24-51AB9453852B}" destId="{67E7A3D2-7A4A-4E56-B69A-0E3768664022}" srcOrd="0" destOrd="0" parTransId="{B7A20BB8-D816-4060-B040-117C5A4A41F4}" sibTransId="{084832EE-BE06-4E88-9F57-DF6DF961888C}"/>
    <dgm:cxn modelId="{C8BBB290-F729-49D0-A157-71515835F599}" type="presOf" srcId="{084832EE-BE06-4E88-9F57-DF6DF961888C}" destId="{F34FB70F-66F4-422A-8ED4-28D69729A369}" srcOrd="0" destOrd="0" presId="urn:microsoft.com/office/officeart/2005/8/layout/radial6"/>
    <dgm:cxn modelId="{7134EC13-CBD8-4B5D-8292-22FA54F535DD}" type="presOf" srcId="{003BBFC9-F86B-4470-A102-7E62616F5CCA}" destId="{2449FF1C-682F-43EB-901D-2918998E8A2F}" srcOrd="0" destOrd="0" presId="urn:microsoft.com/office/officeart/2005/8/layout/radial6"/>
    <dgm:cxn modelId="{9E1CA953-D0C8-4EEA-9E17-FCABE1A1B955}" type="presOf" srcId="{E2497DD6-968B-4780-9BBE-D505C739DD9E}" destId="{1BEAACE3-3056-4EE3-BA4E-4F5A83C38E8E}" srcOrd="0" destOrd="0" presId="urn:microsoft.com/office/officeart/2005/8/layout/radial6"/>
    <dgm:cxn modelId="{E8869885-9B70-4378-A88F-72B017AB5471}" type="presOf" srcId="{0AC1ED31-4F30-4A2B-A5EC-F8896A73255C}" destId="{0D9A92A8-1537-4F01-B253-555FB9976FDB}" srcOrd="0" destOrd="0" presId="urn:microsoft.com/office/officeart/2005/8/layout/radial6"/>
    <dgm:cxn modelId="{DB01EFB1-DF4A-42A8-8237-5F1BDCDC4561}" srcId="{93F9331E-DF98-4431-8D24-51AB9453852B}" destId="{412B5830-173C-46BE-B58E-BEAB6E16731E}" srcOrd="2" destOrd="0" parTransId="{1A15A68F-3E31-48BA-8184-33BDCCAF32C9}" sibTransId="{D65BFB41-EFB2-45B3-931D-DFF9821F9337}"/>
    <dgm:cxn modelId="{ECD7433E-CBDA-4B9B-A565-2B758BBE9C08}" type="presOf" srcId="{D65BFB41-EFB2-45B3-931D-DFF9821F9337}" destId="{B7928157-685A-4CE9-A635-B6A6CB370D29}" srcOrd="0" destOrd="0" presId="urn:microsoft.com/office/officeart/2005/8/layout/radial6"/>
    <dgm:cxn modelId="{8553CAA8-8E90-4D1D-A0C2-C93692EB3DF8}" type="presOf" srcId="{514DABAC-344E-4077-BCFD-75EA8D8B275E}" destId="{95975208-89BC-42EE-9E57-14F84B601C2D}" srcOrd="0" destOrd="0" presId="urn:microsoft.com/office/officeart/2005/8/layout/radial6"/>
    <dgm:cxn modelId="{AE35D29F-C1E9-4B56-825F-3520DAD6B7CD}" type="presOf" srcId="{E6859393-B384-4C07-826B-F253B31F4E4A}" destId="{06F26E9B-55A2-414D-BE65-2A0A406A6BA5}" srcOrd="0" destOrd="0" presId="urn:microsoft.com/office/officeart/2005/8/layout/radial6"/>
    <dgm:cxn modelId="{F4993183-3C6E-419C-BCEF-F5183323B1BF}" type="presOf" srcId="{2D0EF37C-AA7A-43B2-9DCF-8E5E3A47F98D}" destId="{389FE160-BF0B-4726-A103-6E8F73BECED4}" srcOrd="0" destOrd="0" presId="urn:microsoft.com/office/officeart/2005/8/layout/radial6"/>
    <dgm:cxn modelId="{44173570-6F0B-49CB-A539-5983C5664A20}" srcId="{93F9331E-DF98-4431-8D24-51AB9453852B}" destId="{08739278-7C79-45A1-AEC7-9C98773FE33D}" srcOrd="1" destOrd="0" parTransId="{9CBD1430-81EC-4381-B881-FA871ECBCFF5}" sibTransId="{514DABAC-344E-4077-BCFD-75EA8D8B275E}"/>
    <dgm:cxn modelId="{4F390A9A-26EC-4FD6-9B35-A4378689AB15}" srcId="{0AC1ED31-4F30-4A2B-A5EC-F8896A73255C}" destId="{93F9331E-DF98-4431-8D24-51AB9453852B}" srcOrd="0" destOrd="0" parTransId="{A49BF888-851F-46D1-A2BB-8A1B4CC5020B}" sibTransId="{642BF5FD-45F5-4F39-A78E-E99A218C1440}"/>
    <dgm:cxn modelId="{D2351783-B408-4426-9A36-04538100BF0E}" type="presOf" srcId="{CCB9000B-3F61-4244-962C-20C80ADEEA83}" destId="{014AE2A8-994D-41FB-9DDF-265906B3287A}" srcOrd="0" destOrd="0" presId="urn:microsoft.com/office/officeart/2005/8/layout/radial6"/>
    <dgm:cxn modelId="{29D94922-4051-4435-983B-88DCF1562FAF}" type="presOf" srcId="{67E7A3D2-7A4A-4E56-B69A-0E3768664022}" destId="{EBC46BFC-AE05-4FAB-A509-58D50E6E532C}" srcOrd="0" destOrd="0" presId="urn:microsoft.com/office/officeart/2005/8/layout/radial6"/>
    <dgm:cxn modelId="{F416B577-D0C5-4366-B595-11D1319D5BC2}" type="presParOf" srcId="{0D9A92A8-1537-4F01-B253-555FB9976FDB}" destId="{B1F0A086-8CCE-44AF-9102-7CAEE51A0807}" srcOrd="0" destOrd="0" presId="urn:microsoft.com/office/officeart/2005/8/layout/radial6"/>
    <dgm:cxn modelId="{52CA5A86-402E-4E2F-AB97-A848D76827E1}" type="presParOf" srcId="{0D9A92A8-1537-4F01-B253-555FB9976FDB}" destId="{EBC46BFC-AE05-4FAB-A509-58D50E6E532C}" srcOrd="1" destOrd="0" presId="urn:microsoft.com/office/officeart/2005/8/layout/radial6"/>
    <dgm:cxn modelId="{D80170F7-D51C-47BC-9312-9BBEB320CA7A}" type="presParOf" srcId="{0D9A92A8-1537-4F01-B253-555FB9976FDB}" destId="{2DCC244F-5D5D-4D7E-B73C-BC8F904550CD}" srcOrd="2" destOrd="0" presId="urn:microsoft.com/office/officeart/2005/8/layout/radial6"/>
    <dgm:cxn modelId="{F039694E-111A-4116-919C-0FE845415466}" type="presParOf" srcId="{0D9A92A8-1537-4F01-B253-555FB9976FDB}" destId="{F34FB70F-66F4-422A-8ED4-28D69729A369}" srcOrd="3" destOrd="0" presId="urn:microsoft.com/office/officeart/2005/8/layout/radial6"/>
    <dgm:cxn modelId="{40D86CA8-8114-4D4A-9AB5-AAA011143D7A}" type="presParOf" srcId="{0D9A92A8-1537-4F01-B253-555FB9976FDB}" destId="{97FA94DF-E002-4EF6-BA4A-4D8A3EBE1B61}" srcOrd="4" destOrd="0" presId="urn:microsoft.com/office/officeart/2005/8/layout/radial6"/>
    <dgm:cxn modelId="{BC86A482-6EF8-4538-9770-811EBB9EC8A9}" type="presParOf" srcId="{0D9A92A8-1537-4F01-B253-555FB9976FDB}" destId="{D996A25A-38F5-44FB-B2CE-9EC0B016D848}" srcOrd="5" destOrd="0" presId="urn:microsoft.com/office/officeart/2005/8/layout/radial6"/>
    <dgm:cxn modelId="{0375EF1E-504A-45BD-A806-2575DFAA58BA}" type="presParOf" srcId="{0D9A92A8-1537-4F01-B253-555FB9976FDB}" destId="{95975208-89BC-42EE-9E57-14F84B601C2D}" srcOrd="6" destOrd="0" presId="urn:microsoft.com/office/officeart/2005/8/layout/radial6"/>
    <dgm:cxn modelId="{C40C6129-498C-45BB-9C41-1E34ECB0FA0E}" type="presParOf" srcId="{0D9A92A8-1537-4F01-B253-555FB9976FDB}" destId="{CCDB1086-8306-43F0-ABEF-3E4DE6A4BA9C}" srcOrd="7" destOrd="0" presId="urn:microsoft.com/office/officeart/2005/8/layout/radial6"/>
    <dgm:cxn modelId="{082C2471-BE26-44E0-A2DB-F308F68E7527}" type="presParOf" srcId="{0D9A92A8-1537-4F01-B253-555FB9976FDB}" destId="{BDC3E691-EC5C-49EE-A098-1B9546632D6C}" srcOrd="8" destOrd="0" presId="urn:microsoft.com/office/officeart/2005/8/layout/radial6"/>
    <dgm:cxn modelId="{372B90C0-D53F-4803-BA99-C907B72B7259}" type="presParOf" srcId="{0D9A92A8-1537-4F01-B253-555FB9976FDB}" destId="{B7928157-685A-4CE9-A635-B6A6CB370D29}" srcOrd="9" destOrd="0" presId="urn:microsoft.com/office/officeart/2005/8/layout/radial6"/>
    <dgm:cxn modelId="{25872F35-53AA-4477-B43D-FA573D909FF3}" type="presParOf" srcId="{0D9A92A8-1537-4F01-B253-555FB9976FDB}" destId="{014AE2A8-994D-41FB-9DDF-265906B3287A}" srcOrd="10" destOrd="0" presId="urn:microsoft.com/office/officeart/2005/8/layout/radial6"/>
    <dgm:cxn modelId="{D05210AF-89E0-43A0-947D-086E03F9B329}" type="presParOf" srcId="{0D9A92A8-1537-4F01-B253-555FB9976FDB}" destId="{43129ADD-C885-4661-8084-42C5A2DA77C5}" srcOrd="11" destOrd="0" presId="urn:microsoft.com/office/officeart/2005/8/layout/radial6"/>
    <dgm:cxn modelId="{F98C27CF-4C86-4C91-A821-396F51E6FC57}" type="presParOf" srcId="{0D9A92A8-1537-4F01-B253-555FB9976FDB}" destId="{389FE160-BF0B-4726-A103-6E8F73BECED4}" srcOrd="12" destOrd="0" presId="urn:microsoft.com/office/officeart/2005/8/layout/radial6"/>
    <dgm:cxn modelId="{2956366C-9A64-4EEF-81AE-477D8E2AC11A}" type="presParOf" srcId="{0D9A92A8-1537-4F01-B253-555FB9976FDB}" destId="{2449FF1C-682F-43EB-901D-2918998E8A2F}" srcOrd="13" destOrd="0" presId="urn:microsoft.com/office/officeart/2005/8/layout/radial6"/>
    <dgm:cxn modelId="{ADF2BF92-A65D-4A55-8784-69D47E815AE4}" type="presParOf" srcId="{0D9A92A8-1537-4F01-B253-555FB9976FDB}" destId="{61077BB0-C675-4EF1-AA72-BFA4523F81DA}" srcOrd="14" destOrd="0" presId="urn:microsoft.com/office/officeart/2005/8/layout/radial6"/>
    <dgm:cxn modelId="{710016B0-2541-4DD4-B415-0B8C1EFE9025}" type="presParOf" srcId="{0D9A92A8-1537-4F01-B253-555FB9976FDB}" destId="{49DEAB59-E2DE-4957-989F-C9430383A2E8}" srcOrd="15" destOrd="0" presId="urn:microsoft.com/office/officeart/2005/8/layout/radial6"/>
    <dgm:cxn modelId="{D7E25D8B-5BB6-4179-8CAA-0133D061B55F}" type="presParOf" srcId="{0D9A92A8-1537-4F01-B253-555FB9976FDB}" destId="{1BEAACE3-3056-4EE3-BA4E-4F5A83C38E8E}" srcOrd="16" destOrd="0" presId="urn:microsoft.com/office/officeart/2005/8/layout/radial6"/>
    <dgm:cxn modelId="{C8D11B0E-91A6-4614-86FA-A5FF01292FC9}" type="presParOf" srcId="{0D9A92A8-1537-4F01-B253-555FB9976FDB}" destId="{78A8C12C-5636-4832-B11F-F195097D04BE}" srcOrd="17" destOrd="0" presId="urn:microsoft.com/office/officeart/2005/8/layout/radial6"/>
    <dgm:cxn modelId="{86669F50-7014-4779-8ED1-C0CA7594EAB1}" type="presParOf" srcId="{0D9A92A8-1537-4F01-B253-555FB9976FDB}" destId="{06F26E9B-55A2-414D-BE65-2A0A406A6BA5}"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BE77D0-A83D-4F41-B7DF-06956209535E}" type="doc">
      <dgm:prSet loTypeId="urn:microsoft.com/office/officeart/2005/8/layout/chevron1" loCatId="process" qsTypeId="urn:microsoft.com/office/officeart/2005/8/quickstyle/simple1" qsCatId="simple" csTypeId="urn:microsoft.com/office/officeart/2005/8/colors/accent1_2" csCatId="accent1" phldr="1"/>
      <dgm:spPr/>
    </dgm:pt>
    <dgm:pt modelId="{4588ED74-2821-47FE-BC23-9E261866E9B7}">
      <dgm:prSet phldrT="[Text]"/>
      <dgm:spPr/>
      <dgm:t>
        <a:bodyPr/>
        <a:lstStyle/>
        <a:p>
          <a:r>
            <a:rPr lang="en-US" dirty="0" smtClean="0"/>
            <a:t>Classic OPC	</a:t>
          </a:r>
          <a:endParaRPr lang="en-US" dirty="0"/>
        </a:p>
      </dgm:t>
    </dgm:pt>
    <dgm:pt modelId="{A4CD0E20-F0B3-48D2-8263-6387C6C071DA}" type="parTrans" cxnId="{D9162D32-E8EC-4D19-80DB-DE89D863EB47}">
      <dgm:prSet/>
      <dgm:spPr/>
      <dgm:t>
        <a:bodyPr/>
        <a:lstStyle/>
        <a:p>
          <a:endParaRPr lang="en-US"/>
        </a:p>
      </dgm:t>
    </dgm:pt>
    <dgm:pt modelId="{90C8D040-6FFC-412D-BA82-A0C736411582}" type="sibTrans" cxnId="{D9162D32-E8EC-4D19-80DB-DE89D863EB47}">
      <dgm:prSet/>
      <dgm:spPr/>
      <dgm:t>
        <a:bodyPr/>
        <a:lstStyle/>
        <a:p>
          <a:endParaRPr lang="en-US"/>
        </a:p>
      </dgm:t>
    </dgm:pt>
    <dgm:pt modelId="{3C84A41D-43D6-489E-AE98-E40E46638FE4}">
      <dgm:prSet phldrT="[Text]"/>
      <dgm:spPr/>
      <dgm:t>
        <a:bodyPr/>
        <a:lstStyle/>
        <a:p>
          <a:r>
            <a:rPr lang="en-US" dirty="0" smtClean="0"/>
            <a:t>OPC UA	</a:t>
          </a:r>
          <a:endParaRPr lang="en-US" dirty="0"/>
        </a:p>
      </dgm:t>
    </dgm:pt>
    <dgm:pt modelId="{05EAF1F5-4A68-4FA9-863B-BFDC341F5963}" type="parTrans" cxnId="{588A8E72-505F-4715-8060-BF8C89C83048}">
      <dgm:prSet/>
      <dgm:spPr/>
      <dgm:t>
        <a:bodyPr/>
        <a:lstStyle/>
        <a:p>
          <a:endParaRPr lang="en-US"/>
        </a:p>
      </dgm:t>
    </dgm:pt>
    <dgm:pt modelId="{4D43C193-CA70-4CE2-B377-232E734F9F77}" type="sibTrans" cxnId="{588A8E72-505F-4715-8060-BF8C89C83048}">
      <dgm:prSet/>
      <dgm:spPr/>
      <dgm:t>
        <a:bodyPr/>
        <a:lstStyle/>
        <a:p>
          <a:endParaRPr lang="en-US"/>
        </a:p>
      </dgm:t>
    </dgm:pt>
    <dgm:pt modelId="{56238C1D-B108-4889-A0EA-7B0BEDA9ED7E}">
      <dgm:prSet phldrT="[Text]"/>
      <dgm:spPr/>
      <dgm:t>
        <a:bodyPr/>
        <a:lstStyle/>
        <a:p>
          <a:r>
            <a:rPr lang="en-US" dirty="0" smtClean="0"/>
            <a:t>OPC UA </a:t>
          </a:r>
          <a:r>
            <a:rPr lang="en-US" dirty="0" err="1" smtClean="0"/>
            <a:t>PubSub</a:t>
          </a:r>
          <a:endParaRPr lang="en-US" dirty="0"/>
        </a:p>
      </dgm:t>
    </dgm:pt>
    <dgm:pt modelId="{69D70517-F09F-4471-AA5D-2C3B9C81DBC5}" type="parTrans" cxnId="{36418579-9E5C-46BD-AD62-E8E6EF65B873}">
      <dgm:prSet/>
      <dgm:spPr/>
      <dgm:t>
        <a:bodyPr/>
        <a:lstStyle/>
        <a:p>
          <a:endParaRPr lang="en-US"/>
        </a:p>
      </dgm:t>
    </dgm:pt>
    <dgm:pt modelId="{2F882899-CDA9-42CA-9E38-D26C594003DA}" type="sibTrans" cxnId="{36418579-9E5C-46BD-AD62-E8E6EF65B873}">
      <dgm:prSet/>
      <dgm:spPr/>
      <dgm:t>
        <a:bodyPr/>
        <a:lstStyle/>
        <a:p>
          <a:endParaRPr lang="en-US"/>
        </a:p>
      </dgm:t>
    </dgm:pt>
    <dgm:pt modelId="{B411A865-56E2-4A9E-9DF5-878A754843EA}" type="pres">
      <dgm:prSet presAssocID="{0CBE77D0-A83D-4F41-B7DF-06956209535E}" presName="Name0" presStyleCnt="0">
        <dgm:presLayoutVars>
          <dgm:dir/>
          <dgm:animLvl val="lvl"/>
          <dgm:resizeHandles val="exact"/>
        </dgm:presLayoutVars>
      </dgm:prSet>
      <dgm:spPr/>
    </dgm:pt>
    <dgm:pt modelId="{5A746584-CA40-4EEE-8903-E6B88DE2A7A6}" type="pres">
      <dgm:prSet presAssocID="{4588ED74-2821-47FE-BC23-9E261866E9B7}" presName="parTxOnly" presStyleLbl="node1" presStyleIdx="0" presStyleCnt="3">
        <dgm:presLayoutVars>
          <dgm:chMax val="0"/>
          <dgm:chPref val="0"/>
          <dgm:bulletEnabled val="1"/>
        </dgm:presLayoutVars>
      </dgm:prSet>
      <dgm:spPr/>
    </dgm:pt>
    <dgm:pt modelId="{D000859B-84F9-42B3-93CE-E8C7790C5BF4}" type="pres">
      <dgm:prSet presAssocID="{90C8D040-6FFC-412D-BA82-A0C736411582}" presName="parTxOnlySpace" presStyleCnt="0"/>
      <dgm:spPr/>
    </dgm:pt>
    <dgm:pt modelId="{FFE7E204-0A2B-4087-9D91-EA6825C6B53C}" type="pres">
      <dgm:prSet presAssocID="{3C84A41D-43D6-489E-AE98-E40E46638FE4}" presName="parTxOnly" presStyleLbl="node1" presStyleIdx="1" presStyleCnt="3">
        <dgm:presLayoutVars>
          <dgm:chMax val="0"/>
          <dgm:chPref val="0"/>
          <dgm:bulletEnabled val="1"/>
        </dgm:presLayoutVars>
      </dgm:prSet>
      <dgm:spPr/>
    </dgm:pt>
    <dgm:pt modelId="{889714B0-5B94-42D5-8FE0-491F31EA8E0C}" type="pres">
      <dgm:prSet presAssocID="{4D43C193-CA70-4CE2-B377-232E734F9F77}" presName="parTxOnlySpace" presStyleCnt="0"/>
      <dgm:spPr/>
    </dgm:pt>
    <dgm:pt modelId="{29356639-B7BC-4877-B993-DB190587496D}" type="pres">
      <dgm:prSet presAssocID="{56238C1D-B108-4889-A0EA-7B0BEDA9ED7E}" presName="parTxOnly" presStyleLbl="node1" presStyleIdx="2" presStyleCnt="3">
        <dgm:presLayoutVars>
          <dgm:chMax val="0"/>
          <dgm:chPref val="0"/>
          <dgm:bulletEnabled val="1"/>
        </dgm:presLayoutVars>
      </dgm:prSet>
      <dgm:spPr/>
    </dgm:pt>
  </dgm:ptLst>
  <dgm:cxnLst>
    <dgm:cxn modelId="{588A8E72-505F-4715-8060-BF8C89C83048}" srcId="{0CBE77D0-A83D-4F41-B7DF-06956209535E}" destId="{3C84A41D-43D6-489E-AE98-E40E46638FE4}" srcOrd="1" destOrd="0" parTransId="{05EAF1F5-4A68-4FA9-863B-BFDC341F5963}" sibTransId="{4D43C193-CA70-4CE2-B377-232E734F9F77}"/>
    <dgm:cxn modelId="{74FA2CD2-96C9-42E0-A11C-278CFFFF5EB1}" type="presOf" srcId="{3C84A41D-43D6-489E-AE98-E40E46638FE4}" destId="{FFE7E204-0A2B-4087-9D91-EA6825C6B53C}" srcOrd="0" destOrd="0" presId="urn:microsoft.com/office/officeart/2005/8/layout/chevron1"/>
    <dgm:cxn modelId="{673242C1-A931-4255-B2B6-8913199FE8E8}" type="presOf" srcId="{56238C1D-B108-4889-A0EA-7B0BEDA9ED7E}" destId="{29356639-B7BC-4877-B993-DB190587496D}" srcOrd="0" destOrd="0" presId="urn:microsoft.com/office/officeart/2005/8/layout/chevron1"/>
    <dgm:cxn modelId="{36418579-9E5C-46BD-AD62-E8E6EF65B873}" srcId="{0CBE77D0-A83D-4F41-B7DF-06956209535E}" destId="{56238C1D-B108-4889-A0EA-7B0BEDA9ED7E}" srcOrd="2" destOrd="0" parTransId="{69D70517-F09F-4471-AA5D-2C3B9C81DBC5}" sibTransId="{2F882899-CDA9-42CA-9E38-D26C594003DA}"/>
    <dgm:cxn modelId="{D9162D32-E8EC-4D19-80DB-DE89D863EB47}" srcId="{0CBE77D0-A83D-4F41-B7DF-06956209535E}" destId="{4588ED74-2821-47FE-BC23-9E261866E9B7}" srcOrd="0" destOrd="0" parTransId="{A4CD0E20-F0B3-48D2-8263-6387C6C071DA}" sibTransId="{90C8D040-6FFC-412D-BA82-A0C736411582}"/>
    <dgm:cxn modelId="{C871141D-8B3E-417B-97CA-4601C76F763B}" type="presOf" srcId="{4588ED74-2821-47FE-BC23-9E261866E9B7}" destId="{5A746584-CA40-4EEE-8903-E6B88DE2A7A6}" srcOrd="0" destOrd="0" presId="urn:microsoft.com/office/officeart/2005/8/layout/chevron1"/>
    <dgm:cxn modelId="{9808BC12-8CC9-4497-A170-E7A82DEB1329}" type="presOf" srcId="{0CBE77D0-A83D-4F41-B7DF-06956209535E}" destId="{B411A865-56E2-4A9E-9DF5-878A754843EA}" srcOrd="0" destOrd="0" presId="urn:microsoft.com/office/officeart/2005/8/layout/chevron1"/>
    <dgm:cxn modelId="{A37BE6DA-4818-47A2-BB69-294F5D731463}" type="presParOf" srcId="{B411A865-56E2-4A9E-9DF5-878A754843EA}" destId="{5A746584-CA40-4EEE-8903-E6B88DE2A7A6}" srcOrd="0" destOrd="0" presId="urn:microsoft.com/office/officeart/2005/8/layout/chevron1"/>
    <dgm:cxn modelId="{93F60310-7AAE-44F7-BB98-920D33FE732F}" type="presParOf" srcId="{B411A865-56E2-4A9E-9DF5-878A754843EA}" destId="{D000859B-84F9-42B3-93CE-E8C7790C5BF4}" srcOrd="1" destOrd="0" presId="urn:microsoft.com/office/officeart/2005/8/layout/chevron1"/>
    <dgm:cxn modelId="{6F3F52F7-EEDC-4951-AE18-F5899D42ACE1}" type="presParOf" srcId="{B411A865-56E2-4A9E-9DF5-878A754843EA}" destId="{FFE7E204-0A2B-4087-9D91-EA6825C6B53C}" srcOrd="2" destOrd="0" presId="urn:microsoft.com/office/officeart/2005/8/layout/chevron1"/>
    <dgm:cxn modelId="{53B8ABDF-8E7B-4975-9768-BB37F29BADA9}" type="presParOf" srcId="{B411A865-56E2-4A9E-9DF5-878A754843EA}" destId="{889714B0-5B94-42D5-8FE0-491F31EA8E0C}" srcOrd="3" destOrd="0" presId="urn:microsoft.com/office/officeart/2005/8/layout/chevron1"/>
    <dgm:cxn modelId="{7BAE065E-54EE-4951-B942-268044856977}" type="presParOf" srcId="{B411A865-56E2-4A9E-9DF5-878A754843EA}" destId="{29356639-B7BC-4877-B993-DB190587496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204220-9BD5-45C2-B704-5335B959FFD7}" type="doc">
      <dgm:prSet loTypeId="urn:microsoft.com/office/officeart/2005/8/layout/process1" loCatId="process" qsTypeId="urn:microsoft.com/office/officeart/2005/8/quickstyle/simple1" qsCatId="simple" csTypeId="urn:microsoft.com/office/officeart/2005/8/colors/accent1_2" csCatId="accent1" phldr="1"/>
      <dgm:spPr/>
    </dgm:pt>
    <dgm:pt modelId="{10A5DA61-F6F3-4CD5-AA1C-0D582344DE80}">
      <dgm:prSet phldrT="[Text]"/>
      <dgm:spPr/>
      <dgm:t>
        <a:bodyPr/>
        <a:lstStyle/>
        <a:p>
          <a:r>
            <a:rPr lang="en-US" dirty="0" smtClean="0"/>
            <a:t>User input</a:t>
          </a:r>
          <a:endParaRPr lang="en-US" dirty="0"/>
        </a:p>
      </dgm:t>
    </dgm:pt>
    <dgm:pt modelId="{45F5E22A-9FA4-4C35-A1DA-481E042C7299}" type="parTrans" cxnId="{3D58FEF2-08CD-4D72-877F-7B4744DF9BCE}">
      <dgm:prSet/>
      <dgm:spPr/>
      <dgm:t>
        <a:bodyPr/>
        <a:lstStyle/>
        <a:p>
          <a:endParaRPr lang="en-US"/>
        </a:p>
      </dgm:t>
    </dgm:pt>
    <dgm:pt modelId="{B4C0601D-0413-4F00-873E-557B08E598EC}" type="sibTrans" cxnId="{3D58FEF2-08CD-4D72-877F-7B4744DF9BCE}">
      <dgm:prSet/>
      <dgm:spPr/>
      <dgm:t>
        <a:bodyPr/>
        <a:lstStyle/>
        <a:p>
          <a:endParaRPr lang="en-US"/>
        </a:p>
      </dgm:t>
    </dgm:pt>
    <dgm:pt modelId="{FB1D0D16-7336-42DC-8BD1-543F2CE77382}">
      <dgm:prSet phldrT="[Text]"/>
      <dgm:spPr/>
      <dgm:t>
        <a:bodyPr/>
        <a:lstStyle/>
        <a:p>
          <a:r>
            <a:rPr lang="en-US" dirty="0" smtClean="0"/>
            <a:t>Recommender Function</a:t>
          </a:r>
          <a:endParaRPr lang="en-US" dirty="0"/>
        </a:p>
      </dgm:t>
    </dgm:pt>
    <dgm:pt modelId="{8F334DC0-13E5-4F2C-B2A4-AD7CB4F363B7}" type="parTrans" cxnId="{010D4CC4-1CE2-4B26-8CCA-E7FD11CA5080}">
      <dgm:prSet/>
      <dgm:spPr/>
      <dgm:t>
        <a:bodyPr/>
        <a:lstStyle/>
        <a:p>
          <a:endParaRPr lang="en-US"/>
        </a:p>
      </dgm:t>
    </dgm:pt>
    <dgm:pt modelId="{FFFC7AA8-397B-4D36-9BB0-5B49A2AE602A}" type="sibTrans" cxnId="{010D4CC4-1CE2-4B26-8CCA-E7FD11CA5080}">
      <dgm:prSet/>
      <dgm:spPr/>
      <dgm:t>
        <a:bodyPr/>
        <a:lstStyle/>
        <a:p>
          <a:endParaRPr lang="en-US"/>
        </a:p>
      </dgm:t>
    </dgm:pt>
    <dgm:pt modelId="{FB71C993-2DD0-4FF8-BEBB-86EEE289BDDC}">
      <dgm:prSet phldrT="[Text]"/>
      <dgm:spPr/>
      <dgm:t>
        <a:bodyPr/>
        <a:lstStyle/>
        <a:p>
          <a:r>
            <a:rPr lang="en-US" dirty="0" smtClean="0"/>
            <a:t>Middleware Prediction</a:t>
          </a:r>
          <a:endParaRPr lang="en-US" dirty="0"/>
        </a:p>
      </dgm:t>
    </dgm:pt>
    <dgm:pt modelId="{41186084-33D0-47D3-9F39-086D3461A977}" type="parTrans" cxnId="{2BE0F1A8-BDEA-4200-B977-870B6E1DF9AE}">
      <dgm:prSet/>
      <dgm:spPr/>
      <dgm:t>
        <a:bodyPr/>
        <a:lstStyle/>
        <a:p>
          <a:endParaRPr lang="en-US"/>
        </a:p>
      </dgm:t>
    </dgm:pt>
    <dgm:pt modelId="{95DD3335-98AD-4E2A-873A-0B6DD428F911}" type="sibTrans" cxnId="{2BE0F1A8-BDEA-4200-B977-870B6E1DF9AE}">
      <dgm:prSet/>
      <dgm:spPr/>
      <dgm:t>
        <a:bodyPr/>
        <a:lstStyle/>
        <a:p>
          <a:endParaRPr lang="en-US"/>
        </a:p>
      </dgm:t>
    </dgm:pt>
    <dgm:pt modelId="{944ADB71-1D96-46D8-ADE8-45A5F7CBDBD7}" type="pres">
      <dgm:prSet presAssocID="{A1204220-9BD5-45C2-B704-5335B959FFD7}" presName="Name0" presStyleCnt="0">
        <dgm:presLayoutVars>
          <dgm:dir/>
          <dgm:resizeHandles val="exact"/>
        </dgm:presLayoutVars>
      </dgm:prSet>
      <dgm:spPr/>
    </dgm:pt>
    <dgm:pt modelId="{53AEAC59-833B-42B3-B6DA-E9868F7B4FC9}" type="pres">
      <dgm:prSet presAssocID="{10A5DA61-F6F3-4CD5-AA1C-0D582344DE80}" presName="node" presStyleLbl="node1" presStyleIdx="0" presStyleCnt="3">
        <dgm:presLayoutVars>
          <dgm:bulletEnabled val="1"/>
        </dgm:presLayoutVars>
      </dgm:prSet>
      <dgm:spPr/>
    </dgm:pt>
    <dgm:pt modelId="{DA2E7547-2D69-4931-BE6E-7CD97E3B5843}" type="pres">
      <dgm:prSet presAssocID="{B4C0601D-0413-4F00-873E-557B08E598EC}" presName="sibTrans" presStyleLbl="sibTrans2D1" presStyleIdx="0" presStyleCnt="2"/>
      <dgm:spPr/>
    </dgm:pt>
    <dgm:pt modelId="{C6FD263C-F491-4EF9-8B36-EDAEED95AD56}" type="pres">
      <dgm:prSet presAssocID="{B4C0601D-0413-4F00-873E-557B08E598EC}" presName="connectorText" presStyleLbl="sibTrans2D1" presStyleIdx="0" presStyleCnt="2"/>
      <dgm:spPr/>
    </dgm:pt>
    <dgm:pt modelId="{FB09F191-04EF-4BC2-BD4B-7470D3474F01}" type="pres">
      <dgm:prSet presAssocID="{FB1D0D16-7336-42DC-8BD1-543F2CE77382}" presName="node" presStyleLbl="node1" presStyleIdx="1" presStyleCnt="3">
        <dgm:presLayoutVars>
          <dgm:bulletEnabled val="1"/>
        </dgm:presLayoutVars>
      </dgm:prSet>
      <dgm:spPr/>
      <dgm:t>
        <a:bodyPr/>
        <a:lstStyle/>
        <a:p>
          <a:endParaRPr lang="en-US"/>
        </a:p>
      </dgm:t>
    </dgm:pt>
    <dgm:pt modelId="{8DB2C22A-55BA-40EA-849C-1A08327BF528}" type="pres">
      <dgm:prSet presAssocID="{FFFC7AA8-397B-4D36-9BB0-5B49A2AE602A}" presName="sibTrans" presStyleLbl="sibTrans2D1" presStyleIdx="1" presStyleCnt="2"/>
      <dgm:spPr/>
    </dgm:pt>
    <dgm:pt modelId="{8AA21651-8520-4EF0-85F7-C9CE1EF8F534}" type="pres">
      <dgm:prSet presAssocID="{FFFC7AA8-397B-4D36-9BB0-5B49A2AE602A}" presName="connectorText" presStyleLbl="sibTrans2D1" presStyleIdx="1" presStyleCnt="2"/>
      <dgm:spPr/>
    </dgm:pt>
    <dgm:pt modelId="{A8EB4E9F-F3D2-4AFD-9953-B190F259E41F}" type="pres">
      <dgm:prSet presAssocID="{FB71C993-2DD0-4FF8-BEBB-86EEE289BDDC}" presName="node" presStyleLbl="node1" presStyleIdx="2" presStyleCnt="3">
        <dgm:presLayoutVars>
          <dgm:bulletEnabled val="1"/>
        </dgm:presLayoutVars>
      </dgm:prSet>
      <dgm:spPr/>
      <dgm:t>
        <a:bodyPr/>
        <a:lstStyle/>
        <a:p>
          <a:endParaRPr lang="en-US"/>
        </a:p>
      </dgm:t>
    </dgm:pt>
  </dgm:ptLst>
  <dgm:cxnLst>
    <dgm:cxn modelId="{010D4CC4-1CE2-4B26-8CCA-E7FD11CA5080}" srcId="{A1204220-9BD5-45C2-B704-5335B959FFD7}" destId="{FB1D0D16-7336-42DC-8BD1-543F2CE77382}" srcOrd="1" destOrd="0" parTransId="{8F334DC0-13E5-4F2C-B2A4-AD7CB4F363B7}" sibTransId="{FFFC7AA8-397B-4D36-9BB0-5B49A2AE602A}"/>
    <dgm:cxn modelId="{B1962456-7D28-48FC-B328-EB0DC0823FD5}" type="presOf" srcId="{FB71C993-2DD0-4FF8-BEBB-86EEE289BDDC}" destId="{A8EB4E9F-F3D2-4AFD-9953-B190F259E41F}" srcOrd="0" destOrd="0" presId="urn:microsoft.com/office/officeart/2005/8/layout/process1"/>
    <dgm:cxn modelId="{2BE0F1A8-BDEA-4200-B977-870B6E1DF9AE}" srcId="{A1204220-9BD5-45C2-B704-5335B959FFD7}" destId="{FB71C993-2DD0-4FF8-BEBB-86EEE289BDDC}" srcOrd="2" destOrd="0" parTransId="{41186084-33D0-47D3-9F39-086D3461A977}" sibTransId="{95DD3335-98AD-4E2A-873A-0B6DD428F911}"/>
    <dgm:cxn modelId="{87AFD2B5-4D4B-423E-A27F-94283FF6253E}" type="presOf" srcId="{FB1D0D16-7336-42DC-8BD1-543F2CE77382}" destId="{FB09F191-04EF-4BC2-BD4B-7470D3474F01}" srcOrd="0" destOrd="0" presId="urn:microsoft.com/office/officeart/2005/8/layout/process1"/>
    <dgm:cxn modelId="{81DBF114-CD76-4D31-97D8-4C44442D5F81}" type="presOf" srcId="{B4C0601D-0413-4F00-873E-557B08E598EC}" destId="{DA2E7547-2D69-4931-BE6E-7CD97E3B5843}" srcOrd="0" destOrd="0" presId="urn:microsoft.com/office/officeart/2005/8/layout/process1"/>
    <dgm:cxn modelId="{3D58FEF2-08CD-4D72-877F-7B4744DF9BCE}" srcId="{A1204220-9BD5-45C2-B704-5335B959FFD7}" destId="{10A5DA61-F6F3-4CD5-AA1C-0D582344DE80}" srcOrd="0" destOrd="0" parTransId="{45F5E22A-9FA4-4C35-A1DA-481E042C7299}" sibTransId="{B4C0601D-0413-4F00-873E-557B08E598EC}"/>
    <dgm:cxn modelId="{FE4EF22A-EBEC-4869-AB2A-4DA47919194C}" type="presOf" srcId="{B4C0601D-0413-4F00-873E-557B08E598EC}" destId="{C6FD263C-F491-4EF9-8B36-EDAEED95AD56}" srcOrd="1" destOrd="0" presId="urn:microsoft.com/office/officeart/2005/8/layout/process1"/>
    <dgm:cxn modelId="{8C6AD829-1B5A-4CDC-B234-6CD899C3BA04}" type="presOf" srcId="{FFFC7AA8-397B-4D36-9BB0-5B49A2AE602A}" destId="{8AA21651-8520-4EF0-85F7-C9CE1EF8F534}" srcOrd="1" destOrd="0" presId="urn:microsoft.com/office/officeart/2005/8/layout/process1"/>
    <dgm:cxn modelId="{7F706371-E981-4015-A110-EDD98814E3DF}" type="presOf" srcId="{10A5DA61-F6F3-4CD5-AA1C-0D582344DE80}" destId="{53AEAC59-833B-42B3-B6DA-E9868F7B4FC9}" srcOrd="0" destOrd="0" presId="urn:microsoft.com/office/officeart/2005/8/layout/process1"/>
    <dgm:cxn modelId="{33786651-04B3-4D6B-8577-8F431910794E}" type="presOf" srcId="{A1204220-9BD5-45C2-B704-5335B959FFD7}" destId="{944ADB71-1D96-46D8-ADE8-45A5F7CBDBD7}" srcOrd="0" destOrd="0" presId="urn:microsoft.com/office/officeart/2005/8/layout/process1"/>
    <dgm:cxn modelId="{8B92601C-C97B-4EB9-BE61-124BCB0912F7}" type="presOf" srcId="{FFFC7AA8-397B-4D36-9BB0-5B49A2AE602A}" destId="{8DB2C22A-55BA-40EA-849C-1A08327BF528}" srcOrd="0" destOrd="0" presId="urn:microsoft.com/office/officeart/2005/8/layout/process1"/>
    <dgm:cxn modelId="{29B97397-BCB3-4E2D-AB79-E5076F27A4D7}" type="presParOf" srcId="{944ADB71-1D96-46D8-ADE8-45A5F7CBDBD7}" destId="{53AEAC59-833B-42B3-B6DA-E9868F7B4FC9}" srcOrd="0" destOrd="0" presId="urn:microsoft.com/office/officeart/2005/8/layout/process1"/>
    <dgm:cxn modelId="{F1697541-F1F5-404B-A97D-5887E2399BDA}" type="presParOf" srcId="{944ADB71-1D96-46D8-ADE8-45A5F7CBDBD7}" destId="{DA2E7547-2D69-4931-BE6E-7CD97E3B5843}" srcOrd="1" destOrd="0" presId="urn:microsoft.com/office/officeart/2005/8/layout/process1"/>
    <dgm:cxn modelId="{E83DDDD3-1D66-4795-A2D0-567B42F3C5C6}" type="presParOf" srcId="{DA2E7547-2D69-4931-BE6E-7CD97E3B5843}" destId="{C6FD263C-F491-4EF9-8B36-EDAEED95AD56}" srcOrd="0" destOrd="0" presId="urn:microsoft.com/office/officeart/2005/8/layout/process1"/>
    <dgm:cxn modelId="{DA3B066D-BA5C-44E9-B02B-81391B251E8C}" type="presParOf" srcId="{944ADB71-1D96-46D8-ADE8-45A5F7CBDBD7}" destId="{FB09F191-04EF-4BC2-BD4B-7470D3474F01}" srcOrd="2" destOrd="0" presId="urn:microsoft.com/office/officeart/2005/8/layout/process1"/>
    <dgm:cxn modelId="{7089998F-0351-401B-A1BC-78B990598B6B}" type="presParOf" srcId="{944ADB71-1D96-46D8-ADE8-45A5F7CBDBD7}" destId="{8DB2C22A-55BA-40EA-849C-1A08327BF528}" srcOrd="3" destOrd="0" presId="urn:microsoft.com/office/officeart/2005/8/layout/process1"/>
    <dgm:cxn modelId="{837AAD2C-B90A-4F9C-B223-9140EB95676D}" type="presParOf" srcId="{8DB2C22A-55BA-40EA-849C-1A08327BF528}" destId="{8AA21651-8520-4EF0-85F7-C9CE1EF8F534}" srcOrd="0" destOrd="0" presId="urn:microsoft.com/office/officeart/2005/8/layout/process1"/>
    <dgm:cxn modelId="{2946C6F0-E020-459C-97A5-7BC7C0CAD594}" type="presParOf" srcId="{944ADB71-1D96-46D8-ADE8-45A5F7CBDBD7}" destId="{A8EB4E9F-F3D2-4AFD-9953-B190F259E41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A5FCC-0D35-4F80-82FF-6339026DF2F0}">
      <dsp:nvSpPr>
        <dsp:cNvPr id="0" name=""/>
        <dsp:cNvSpPr/>
      </dsp:nvSpPr>
      <dsp:spPr>
        <a:xfrm>
          <a:off x="197629" y="998"/>
          <a:ext cx="2388458" cy="1433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OPC UA</a:t>
          </a:r>
          <a:endParaRPr lang="en-US" sz="3900" kern="1200" dirty="0"/>
        </a:p>
      </dsp:txBody>
      <dsp:txXfrm>
        <a:off x="197629" y="998"/>
        <a:ext cx="2388458" cy="1433074"/>
      </dsp:txXfrm>
    </dsp:sp>
    <dsp:sp modelId="{22865572-2778-4924-9299-CF26A002DBA8}">
      <dsp:nvSpPr>
        <dsp:cNvPr id="0" name=""/>
        <dsp:cNvSpPr/>
      </dsp:nvSpPr>
      <dsp:spPr>
        <a:xfrm>
          <a:off x="2824932" y="998"/>
          <a:ext cx="2388458" cy="1433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DDS</a:t>
          </a:r>
          <a:endParaRPr lang="en-US" sz="3900" kern="1200" dirty="0"/>
        </a:p>
      </dsp:txBody>
      <dsp:txXfrm>
        <a:off x="2824932" y="998"/>
        <a:ext cx="2388458" cy="1433074"/>
      </dsp:txXfrm>
    </dsp:sp>
    <dsp:sp modelId="{ED862412-27E5-4511-9F57-55D7A374B0FF}">
      <dsp:nvSpPr>
        <dsp:cNvPr id="0" name=""/>
        <dsp:cNvSpPr/>
      </dsp:nvSpPr>
      <dsp:spPr>
        <a:xfrm>
          <a:off x="197629" y="1672919"/>
          <a:ext cx="2388458" cy="1433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MQTT</a:t>
          </a:r>
          <a:endParaRPr lang="en-US" sz="3900" kern="1200" dirty="0"/>
        </a:p>
      </dsp:txBody>
      <dsp:txXfrm>
        <a:off x="197629" y="1672919"/>
        <a:ext cx="2388458" cy="1433074"/>
      </dsp:txXfrm>
    </dsp:sp>
    <dsp:sp modelId="{AFE5617D-9747-4152-80D9-F8C5CCA0D046}">
      <dsp:nvSpPr>
        <dsp:cNvPr id="0" name=""/>
        <dsp:cNvSpPr/>
      </dsp:nvSpPr>
      <dsp:spPr>
        <a:xfrm>
          <a:off x="2824932" y="1672919"/>
          <a:ext cx="2388458" cy="1433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err="1" smtClean="0"/>
            <a:t>RabbitMQ</a:t>
          </a:r>
          <a:endParaRPr lang="en-US" sz="3900" kern="1200" dirty="0"/>
        </a:p>
      </dsp:txBody>
      <dsp:txXfrm>
        <a:off x="2824932" y="1672919"/>
        <a:ext cx="2388458" cy="1433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C45BD-711E-4F78-BF15-933F4834A41A}">
      <dsp:nvSpPr>
        <dsp:cNvPr id="0" name=""/>
        <dsp:cNvSpPr/>
      </dsp:nvSpPr>
      <dsp:spPr>
        <a:xfrm>
          <a:off x="3851626" y="986630"/>
          <a:ext cx="1184782" cy="789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Types of Middleware</a:t>
          </a:r>
          <a:endParaRPr lang="en-US" sz="1500" kern="1200" dirty="0"/>
        </a:p>
      </dsp:txBody>
      <dsp:txXfrm>
        <a:off x="3874760" y="1009764"/>
        <a:ext cx="1138514" cy="743586"/>
      </dsp:txXfrm>
    </dsp:sp>
    <dsp:sp modelId="{63F8CDCB-EC32-4709-A5B2-916F43D9B470}">
      <dsp:nvSpPr>
        <dsp:cNvPr id="0" name=""/>
        <dsp:cNvSpPr/>
      </dsp:nvSpPr>
      <dsp:spPr>
        <a:xfrm>
          <a:off x="1363584" y="1776485"/>
          <a:ext cx="3080433" cy="315941"/>
        </a:xfrm>
        <a:custGeom>
          <a:avLst/>
          <a:gdLst/>
          <a:ahLst/>
          <a:cxnLst/>
          <a:rect l="0" t="0" r="0" b="0"/>
          <a:pathLst>
            <a:path>
              <a:moveTo>
                <a:pt x="3080433" y="0"/>
              </a:moveTo>
              <a:lnTo>
                <a:pt x="3080433" y="157970"/>
              </a:lnTo>
              <a:lnTo>
                <a:pt x="0" y="157970"/>
              </a:lnTo>
              <a:lnTo>
                <a:pt x="0" y="3159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9813CB-9141-4F5C-8DBF-34B4F8EB588F}">
      <dsp:nvSpPr>
        <dsp:cNvPr id="0" name=""/>
        <dsp:cNvSpPr/>
      </dsp:nvSpPr>
      <dsp:spPr>
        <a:xfrm>
          <a:off x="771193" y="2092427"/>
          <a:ext cx="1184782" cy="789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Message based</a:t>
          </a:r>
          <a:endParaRPr lang="en-US" sz="1500" kern="1200" dirty="0"/>
        </a:p>
      </dsp:txBody>
      <dsp:txXfrm>
        <a:off x="794327" y="2115561"/>
        <a:ext cx="1138514" cy="743586"/>
      </dsp:txXfrm>
    </dsp:sp>
    <dsp:sp modelId="{45ED4E45-9F1F-4191-82E9-93081E1362D8}">
      <dsp:nvSpPr>
        <dsp:cNvPr id="0" name=""/>
        <dsp:cNvSpPr/>
      </dsp:nvSpPr>
      <dsp:spPr>
        <a:xfrm>
          <a:off x="593475" y="2882281"/>
          <a:ext cx="770108" cy="315941"/>
        </a:xfrm>
        <a:custGeom>
          <a:avLst/>
          <a:gdLst/>
          <a:ahLst/>
          <a:cxnLst/>
          <a:rect l="0" t="0" r="0" b="0"/>
          <a:pathLst>
            <a:path>
              <a:moveTo>
                <a:pt x="770108" y="0"/>
              </a:moveTo>
              <a:lnTo>
                <a:pt x="770108" y="157970"/>
              </a:lnTo>
              <a:lnTo>
                <a:pt x="0" y="157970"/>
              </a:lnTo>
              <a:lnTo>
                <a:pt x="0" y="3159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8E8EBD-BE3C-4534-A9B2-E1CB2BF72913}">
      <dsp:nvSpPr>
        <dsp:cNvPr id="0" name=""/>
        <dsp:cNvSpPr/>
      </dsp:nvSpPr>
      <dsp:spPr>
        <a:xfrm>
          <a:off x="1084" y="3198223"/>
          <a:ext cx="1184782" cy="789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Message - centric</a:t>
          </a:r>
          <a:endParaRPr lang="en-US" sz="1500" kern="1200" dirty="0"/>
        </a:p>
      </dsp:txBody>
      <dsp:txXfrm>
        <a:off x="24218" y="3221357"/>
        <a:ext cx="1138514" cy="743586"/>
      </dsp:txXfrm>
    </dsp:sp>
    <dsp:sp modelId="{8F9C8B85-E33E-414D-B9B1-B7EE50808C09}">
      <dsp:nvSpPr>
        <dsp:cNvPr id="0" name=""/>
        <dsp:cNvSpPr/>
      </dsp:nvSpPr>
      <dsp:spPr>
        <a:xfrm>
          <a:off x="1363584" y="2882281"/>
          <a:ext cx="770108" cy="315941"/>
        </a:xfrm>
        <a:custGeom>
          <a:avLst/>
          <a:gdLst/>
          <a:ahLst/>
          <a:cxnLst/>
          <a:rect l="0" t="0" r="0" b="0"/>
          <a:pathLst>
            <a:path>
              <a:moveTo>
                <a:pt x="0" y="0"/>
              </a:moveTo>
              <a:lnTo>
                <a:pt x="0" y="157970"/>
              </a:lnTo>
              <a:lnTo>
                <a:pt x="770108" y="157970"/>
              </a:lnTo>
              <a:lnTo>
                <a:pt x="770108" y="3159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05797-6CC8-4F16-97AF-7CAF22BAD0FC}">
      <dsp:nvSpPr>
        <dsp:cNvPr id="0" name=""/>
        <dsp:cNvSpPr/>
      </dsp:nvSpPr>
      <dsp:spPr>
        <a:xfrm>
          <a:off x="1541301" y="3198223"/>
          <a:ext cx="1184782" cy="789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Content - centric</a:t>
          </a:r>
          <a:endParaRPr lang="en-US" sz="1500" kern="1200" dirty="0"/>
        </a:p>
      </dsp:txBody>
      <dsp:txXfrm>
        <a:off x="1564435" y="3221357"/>
        <a:ext cx="1138514" cy="743586"/>
      </dsp:txXfrm>
    </dsp:sp>
    <dsp:sp modelId="{BFB9A526-B5EC-4B89-99CA-EE966F6DC03E}">
      <dsp:nvSpPr>
        <dsp:cNvPr id="0" name=""/>
        <dsp:cNvSpPr/>
      </dsp:nvSpPr>
      <dsp:spPr>
        <a:xfrm>
          <a:off x="4398297" y="1776485"/>
          <a:ext cx="91440" cy="315941"/>
        </a:xfrm>
        <a:custGeom>
          <a:avLst/>
          <a:gdLst/>
          <a:ahLst/>
          <a:cxnLst/>
          <a:rect l="0" t="0" r="0" b="0"/>
          <a:pathLst>
            <a:path>
              <a:moveTo>
                <a:pt x="45720" y="0"/>
              </a:moveTo>
              <a:lnTo>
                <a:pt x="45720" y="3159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BEBB9-6321-4A8E-9D6D-0652CDECC4D5}">
      <dsp:nvSpPr>
        <dsp:cNvPr id="0" name=""/>
        <dsp:cNvSpPr/>
      </dsp:nvSpPr>
      <dsp:spPr>
        <a:xfrm>
          <a:off x="3851626" y="2092427"/>
          <a:ext cx="1184782" cy="789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Subscription Model based</a:t>
          </a:r>
          <a:endParaRPr lang="en-US" sz="1500" kern="1200" dirty="0"/>
        </a:p>
      </dsp:txBody>
      <dsp:txXfrm>
        <a:off x="3874760" y="2115561"/>
        <a:ext cx="1138514" cy="743586"/>
      </dsp:txXfrm>
    </dsp:sp>
    <dsp:sp modelId="{D9CFB838-2C88-4D3D-BC63-7057DD4010A8}">
      <dsp:nvSpPr>
        <dsp:cNvPr id="0" name=""/>
        <dsp:cNvSpPr/>
      </dsp:nvSpPr>
      <dsp:spPr>
        <a:xfrm>
          <a:off x="3673909" y="2882281"/>
          <a:ext cx="770108" cy="315941"/>
        </a:xfrm>
        <a:custGeom>
          <a:avLst/>
          <a:gdLst/>
          <a:ahLst/>
          <a:cxnLst/>
          <a:rect l="0" t="0" r="0" b="0"/>
          <a:pathLst>
            <a:path>
              <a:moveTo>
                <a:pt x="770108" y="0"/>
              </a:moveTo>
              <a:lnTo>
                <a:pt x="770108" y="157970"/>
              </a:lnTo>
              <a:lnTo>
                <a:pt x="0" y="157970"/>
              </a:lnTo>
              <a:lnTo>
                <a:pt x="0" y="3159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E28EB4-20EF-4B0D-803D-92D2428E96FE}">
      <dsp:nvSpPr>
        <dsp:cNvPr id="0" name=""/>
        <dsp:cNvSpPr/>
      </dsp:nvSpPr>
      <dsp:spPr>
        <a:xfrm>
          <a:off x="3081518" y="3198223"/>
          <a:ext cx="1184782" cy="789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Topic – based</a:t>
          </a:r>
          <a:endParaRPr lang="en-US" sz="1500" kern="1200" dirty="0"/>
        </a:p>
      </dsp:txBody>
      <dsp:txXfrm>
        <a:off x="3104652" y="3221357"/>
        <a:ext cx="1138514" cy="743586"/>
      </dsp:txXfrm>
    </dsp:sp>
    <dsp:sp modelId="{267239EF-08F7-4FC2-9FBC-FEA1757BD7EF}">
      <dsp:nvSpPr>
        <dsp:cNvPr id="0" name=""/>
        <dsp:cNvSpPr/>
      </dsp:nvSpPr>
      <dsp:spPr>
        <a:xfrm>
          <a:off x="4444017" y="2882281"/>
          <a:ext cx="770108" cy="315941"/>
        </a:xfrm>
        <a:custGeom>
          <a:avLst/>
          <a:gdLst/>
          <a:ahLst/>
          <a:cxnLst/>
          <a:rect l="0" t="0" r="0" b="0"/>
          <a:pathLst>
            <a:path>
              <a:moveTo>
                <a:pt x="0" y="0"/>
              </a:moveTo>
              <a:lnTo>
                <a:pt x="0" y="157970"/>
              </a:lnTo>
              <a:lnTo>
                <a:pt x="770108" y="157970"/>
              </a:lnTo>
              <a:lnTo>
                <a:pt x="770108" y="3159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59152D-690B-4279-B553-1EB2C00D2C95}">
      <dsp:nvSpPr>
        <dsp:cNvPr id="0" name=""/>
        <dsp:cNvSpPr/>
      </dsp:nvSpPr>
      <dsp:spPr>
        <a:xfrm>
          <a:off x="4621734" y="3198223"/>
          <a:ext cx="1184782" cy="789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Content - based</a:t>
          </a:r>
          <a:endParaRPr lang="en-US" sz="1500" kern="1200" dirty="0"/>
        </a:p>
      </dsp:txBody>
      <dsp:txXfrm>
        <a:off x="4644868" y="3221357"/>
        <a:ext cx="1138514" cy="743586"/>
      </dsp:txXfrm>
    </dsp:sp>
    <dsp:sp modelId="{CEA29B60-09AD-4875-BE15-6D082C7215C4}">
      <dsp:nvSpPr>
        <dsp:cNvPr id="0" name=""/>
        <dsp:cNvSpPr/>
      </dsp:nvSpPr>
      <dsp:spPr>
        <a:xfrm>
          <a:off x="4444017" y="1776485"/>
          <a:ext cx="3080433" cy="315941"/>
        </a:xfrm>
        <a:custGeom>
          <a:avLst/>
          <a:gdLst/>
          <a:ahLst/>
          <a:cxnLst/>
          <a:rect l="0" t="0" r="0" b="0"/>
          <a:pathLst>
            <a:path>
              <a:moveTo>
                <a:pt x="0" y="0"/>
              </a:moveTo>
              <a:lnTo>
                <a:pt x="0" y="157970"/>
              </a:lnTo>
              <a:lnTo>
                <a:pt x="3080433" y="157970"/>
              </a:lnTo>
              <a:lnTo>
                <a:pt x="3080433" y="3159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B50CB8-D316-4CE6-8C51-BE0F86B8B7A9}">
      <dsp:nvSpPr>
        <dsp:cNvPr id="0" name=""/>
        <dsp:cNvSpPr/>
      </dsp:nvSpPr>
      <dsp:spPr>
        <a:xfrm>
          <a:off x="6932059" y="2092427"/>
          <a:ext cx="1184782" cy="789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Architecture</a:t>
          </a:r>
          <a:r>
            <a:rPr lang="en-US" sz="1500" kern="1200" baseline="0" dirty="0" smtClean="0"/>
            <a:t> based</a:t>
          </a:r>
          <a:endParaRPr lang="en-US" sz="1500" kern="1200" dirty="0"/>
        </a:p>
      </dsp:txBody>
      <dsp:txXfrm>
        <a:off x="6955193" y="2115561"/>
        <a:ext cx="1138514" cy="743586"/>
      </dsp:txXfrm>
    </dsp:sp>
    <dsp:sp modelId="{597E924E-B1C9-4C82-94C3-03FB1F5F55FE}">
      <dsp:nvSpPr>
        <dsp:cNvPr id="0" name=""/>
        <dsp:cNvSpPr/>
      </dsp:nvSpPr>
      <dsp:spPr>
        <a:xfrm>
          <a:off x="6754342" y="2882281"/>
          <a:ext cx="770108" cy="315941"/>
        </a:xfrm>
        <a:custGeom>
          <a:avLst/>
          <a:gdLst/>
          <a:ahLst/>
          <a:cxnLst/>
          <a:rect l="0" t="0" r="0" b="0"/>
          <a:pathLst>
            <a:path>
              <a:moveTo>
                <a:pt x="770108" y="0"/>
              </a:moveTo>
              <a:lnTo>
                <a:pt x="770108" y="157970"/>
              </a:lnTo>
              <a:lnTo>
                <a:pt x="0" y="157970"/>
              </a:lnTo>
              <a:lnTo>
                <a:pt x="0" y="3159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EF6ABB-A4FA-460C-8914-8395F97C4B0E}">
      <dsp:nvSpPr>
        <dsp:cNvPr id="0" name=""/>
        <dsp:cNvSpPr/>
      </dsp:nvSpPr>
      <dsp:spPr>
        <a:xfrm>
          <a:off x="6161951" y="3198223"/>
          <a:ext cx="1184782" cy="789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Broker</a:t>
          </a:r>
          <a:endParaRPr lang="en-US" sz="1500" kern="1200" dirty="0"/>
        </a:p>
      </dsp:txBody>
      <dsp:txXfrm>
        <a:off x="6185085" y="3221357"/>
        <a:ext cx="1138514" cy="743586"/>
      </dsp:txXfrm>
    </dsp:sp>
    <dsp:sp modelId="{C5EDD392-F6EB-407C-918B-651A5489F381}">
      <dsp:nvSpPr>
        <dsp:cNvPr id="0" name=""/>
        <dsp:cNvSpPr/>
      </dsp:nvSpPr>
      <dsp:spPr>
        <a:xfrm>
          <a:off x="7524450" y="2882281"/>
          <a:ext cx="750038" cy="318959"/>
        </a:xfrm>
        <a:custGeom>
          <a:avLst/>
          <a:gdLst/>
          <a:ahLst/>
          <a:cxnLst/>
          <a:rect l="0" t="0" r="0" b="0"/>
          <a:pathLst>
            <a:path>
              <a:moveTo>
                <a:pt x="0" y="0"/>
              </a:moveTo>
              <a:lnTo>
                <a:pt x="0" y="159479"/>
              </a:lnTo>
              <a:lnTo>
                <a:pt x="750038" y="159479"/>
              </a:lnTo>
              <a:lnTo>
                <a:pt x="750038" y="3189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023479-5698-4692-BD57-FBD4AD8914BF}">
      <dsp:nvSpPr>
        <dsp:cNvPr id="0" name=""/>
        <dsp:cNvSpPr/>
      </dsp:nvSpPr>
      <dsp:spPr>
        <a:xfrm>
          <a:off x="7682097" y="3201240"/>
          <a:ext cx="1184782" cy="789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Peer to Peer</a:t>
          </a:r>
          <a:endParaRPr lang="en-US" sz="1500" kern="1200" dirty="0"/>
        </a:p>
      </dsp:txBody>
      <dsp:txXfrm>
        <a:off x="7705231" y="3224374"/>
        <a:ext cx="1138514" cy="743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26E9B-55A2-414D-BE65-2A0A406A6BA5}">
      <dsp:nvSpPr>
        <dsp:cNvPr id="0" name=""/>
        <dsp:cNvSpPr/>
      </dsp:nvSpPr>
      <dsp:spPr>
        <a:xfrm>
          <a:off x="1178233" y="566387"/>
          <a:ext cx="3879633" cy="3879633"/>
        </a:xfrm>
        <a:prstGeom prst="blockArc">
          <a:avLst>
            <a:gd name="adj1" fmla="val 12600000"/>
            <a:gd name="adj2" fmla="val 16200000"/>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DEAB59-E2DE-4957-989F-C9430383A2E8}">
      <dsp:nvSpPr>
        <dsp:cNvPr id="0" name=""/>
        <dsp:cNvSpPr/>
      </dsp:nvSpPr>
      <dsp:spPr>
        <a:xfrm>
          <a:off x="1178233" y="566387"/>
          <a:ext cx="3879633" cy="3879633"/>
        </a:xfrm>
        <a:prstGeom prst="blockArc">
          <a:avLst>
            <a:gd name="adj1" fmla="val 9000000"/>
            <a:gd name="adj2" fmla="val 12600000"/>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9FE160-BF0B-4726-A103-6E8F73BECED4}">
      <dsp:nvSpPr>
        <dsp:cNvPr id="0" name=""/>
        <dsp:cNvSpPr/>
      </dsp:nvSpPr>
      <dsp:spPr>
        <a:xfrm>
          <a:off x="1178233" y="566387"/>
          <a:ext cx="3879633" cy="3879633"/>
        </a:xfrm>
        <a:prstGeom prst="blockArc">
          <a:avLst>
            <a:gd name="adj1" fmla="val 5400000"/>
            <a:gd name="adj2" fmla="val 9000000"/>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928157-685A-4CE9-A635-B6A6CB370D29}">
      <dsp:nvSpPr>
        <dsp:cNvPr id="0" name=""/>
        <dsp:cNvSpPr/>
      </dsp:nvSpPr>
      <dsp:spPr>
        <a:xfrm>
          <a:off x="1178233" y="566387"/>
          <a:ext cx="3879633" cy="3879633"/>
        </a:xfrm>
        <a:prstGeom prst="blockArc">
          <a:avLst>
            <a:gd name="adj1" fmla="val 1800000"/>
            <a:gd name="adj2" fmla="val 5400000"/>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75208-89BC-42EE-9E57-14F84B601C2D}">
      <dsp:nvSpPr>
        <dsp:cNvPr id="0" name=""/>
        <dsp:cNvSpPr/>
      </dsp:nvSpPr>
      <dsp:spPr>
        <a:xfrm>
          <a:off x="1178233" y="566387"/>
          <a:ext cx="3879633" cy="3879633"/>
        </a:xfrm>
        <a:prstGeom prst="blockArc">
          <a:avLst>
            <a:gd name="adj1" fmla="val 19800000"/>
            <a:gd name="adj2" fmla="val 1800000"/>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4FB70F-66F4-422A-8ED4-28D69729A369}">
      <dsp:nvSpPr>
        <dsp:cNvPr id="0" name=""/>
        <dsp:cNvSpPr/>
      </dsp:nvSpPr>
      <dsp:spPr>
        <a:xfrm>
          <a:off x="1178233" y="566387"/>
          <a:ext cx="3879633" cy="3879633"/>
        </a:xfrm>
        <a:prstGeom prst="blockArc">
          <a:avLst>
            <a:gd name="adj1" fmla="val 16200000"/>
            <a:gd name="adj2" fmla="val 19800000"/>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F0A086-8CCE-44AF-9102-7CAEE51A0807}">
      <dsp:nvSpPr>
        <dsp:cNvPr id="0" name=""/>
        <dsp:cNvSpPr/>
      </dsp:nvSpPr>
      <dsp:spPr>
        <a:xfrm>
          <a:off x="2248711" y="1636865"/>
          <a:ext cx="1738678" cy="17386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Middleware Challenges</a:t>
          </a:r>
          <a:endParaRPr lang="en-US" sz="1900" kern="1200" dirty="0"/>
        </a:p>
      </dsp:txBody>
      <dsp:txXfrm>
        <a:off x="2503334" y="1891488"/>
        <a:ext cx="1229432" cy="1229432"/>
      </dsp:txXfrm>
    </dsp:sp>
    <dsp:sp modelId="{EBC46BFC-AE05-4FAB-A509-58D50E6E532C}">
      <dsp:nvSpPr>
        <dsp:cNvPr id="0" name=""/>
        <dsp:cNvSpPr/>
      </dsp:nvSpPr>
      <dsp:spPr>
        <a:xfrm>
          <a:off x="2443748" y="1665"/>
          <a:ext cx="1348604" cy="12170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Interoperability</a:t>
          </a:r>
          <a:endParaRPr lang="en-US" sz="1100" kern="1200" dirty="0"/>
        </a:p>
      </dsp:txBody>
      <dsp:txXfrm>
        <a:off x="2641246" y="179901"/>
        <a:ext cx="953608" cy="860602"/>
      </dsp:txXfrm>
    </dsp:sp>
    <dsp:sp modelId="{97FA94DF-E002-4EF6-BA4A-4D8A3EBE1B61}">
      <dsp:nvSpPr>
        <dsp:cNvPr id="0" name=""/>
        <dsp:cNvSpPr/>
      </dsp:nvSpPr>
      <dsp:spPr>
        <a:xfrm>
          <a:off x="4151498" y="949666"/>
          <a:ext cx="1217074" cy="12170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Security</a:t>
          </a:r>
          <a:endParaRPr lang="en-US" sz="1400" kern="1200" dirty="0"/>
        </a:p>
      </dsp:txBody>
      <dsp:txXfrm>
        <a:off x="4329734" y="1127902"/>
        <a:ext cx="860602" cy="860602"/>
      </dsp:txXfrm>
    </dsp:sp>
    <dsp:sp modelId="{CCDB1086-8306-43F0-ABEF-3E4DE6A4BA9C}">
      <dsp:nvSpPr>
        <dsp:cNvPr id="0" name=""/>
        <dsp:cNvSpPr/>
      </dsp:nvSpPr>
      <dsp:spPr>
        <a:xfrm>
          <a:off x="4151498" y="2845667"/>
          <a:ext cx="1217074" cy="12170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Quality of Service Management</a:t>
          </a:r>
          <a:endParaRPr lang="en-US" sz="1200" kern="1200" dirty="0"/>
        </a:p>
      </dsp:txBody>
      <dsp:txXfrm>
        <a:off x="4329734" y="3023903"/>
        <a:ext cx="860602" cy="860602"/>
      </dsp:txXfrm>
    </dsp:sp>
    <dsp:sp modelId="{014AE2A8-994D-41FB-9DDF-265906B3287A}">
      <dsp:nvSpPr>
        <dsp:cNvPr id="0" name=""/>
        <dsp:cNvSpPr/>
      </dsp:nvSpPr>
      <dsp:spPr>
        <a:xfrm>
          <a:off x="2509513" y="3793668"/>
          <a:ext cx="1217074" cy="12170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Resource Management</a:t>
          </a:r>
          <a:endParaRPr lang="en-US" sz="1200" kern="1200" dirty="0"/>
        </a:p>
      </dsp:txBody>
      <dsp:txXfrm>
        <a:off x="2687749" y="3971904"/>
        <a:ext cx="860602" cy="860602"/>
      </dsp:txXfrm>
    </dsp:sp>
    <dsp:sp modelId="{2449FF1C-682F-43EB-901D-2918998E8A2F}">
      <dsp:nvSpPr>
        <dsp:cNvPr id="0" name=""/>
        <dsp:cNvSpPr/>
      </dsp:nvSpPr>
      <dsp:spPr>
        <a:xfrm>
          <a:off x="867527" y="2845667"/>
          <a:ext cx="1217074" cy="12170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Dynamic Discovery</a:t>
          </a:r>
          <a:endParaRPr lang="en-US" sz="1200" kern="1200" dirty="0"/>
        </a:p>
      </dsp:txBody>
      <dsp:txXfrm>
        <a:off x="1045763" y="3023903"/>
        <a:ext cx="860602" cy="860602"/>
      </dsp:txXfrm>
    </dsp:sp>
    <dsp:sp modelId="{1BEAACE3-3056-4EE3-BA4E-4F5A83C38E8E}">
      <dsp:nvSpPr>
        <dsp:cNvPr id="0" name=""/>
        <dsp:cNvSpPr/>
      </dsp:nvSpPr>
      <dsp:spPr>
        <a:xfrm>
          <a:off x="867527" y="949666"/>
          <a:ext cx="1217074" cy="12170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Scalability</a:t>
          </a:r>
          <a:endParaRPr lang="en-US" sz="1200" kern="1200" dirty="0"/>
        </a:p>
      </dsp:txBody>
      <dsp:txXfrm>
        <a:off x="1045763" y="1127902"/>
        <a:ext cx="860602" cy="8606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746584-CA40-4EEE-8903-E6B88DE2A7A6}">
      <dsp:nvSpPr>
        <dsp:cNvPr id="0" name=""/>
        <dsp:cNvSpPr/>
      </dsp:nvSpPr>
      <dsp:spPr>
        <a:xfrm>
          <a:off x="1325" y="572003"/>
          <a:ext cx="1614834" cy="64593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Classic OPC	</a:t>
          </a:r>
          <a:endParaRPr lang="en-US" sz="1900" kern="1200" dirty="0"/>
        </a:p>
      </dsp:txBody>
      <dsp:txXfrm>
        <a:off x="324292" y="572003"/>
        <a:ext cx="968901" cy="645933"/>
      </dsp:txXfrm>
    </dsp:sp>
    <dsp:sp modelId="{FFE7E204-0A2B-4087-9D91-EA6825C6B53C}">
      <dsp:nvSpPr>
        <dsp:cNvPr id="0" name=""/>
        <dsp:cNvSpPr/>
      </dsp:nvSpPr>
      <dsp:spPr>
        <a:xfrm>
          <a:off x="1454676" y="572003"/>
          <a:ext cx="1614834" cy="64593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OPC UA	</a:t>
          </a:r>
          <a:endParaRPr lang="en-US" sz="1900" kern="1200" dirty="0"/>
        </a:p>
      </dsp:txBody>
      <dsp:txXfrm>
        <a:off x="1777643" y="572003"/>
        <a:ext cx="968901" cy="645933"/>
      </dsp:txXfrm>
    </dsp:sp>
    <dsp:sp modelId="{29356639-B7BC-4877-B993-DB190587496D}">
      <dsp:nvSpPr>
        <dsp:cNvPr id="0" name=""/>
        <dsp:cNvSpPr/>
      </dsp:nvSpPr>
      <dsp:spPr>
        <a:xfrm>
          <a:off x="2908027" y="572003"/>
          <a:ext cx="1614834" cy="64593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OPC UA </a:t>
          </a:r>
          <a:r>
            <a:rPr lang="en-US" sz="1900" kern="1200" dirty="0" err="1" smtClean="0"/>
            <a:t>PubSub</a:t>
          </a:r>
          <a:endParaRPr lang="en-US" sz="1900" kern="1200" dirty="0"/>
        </a:p>
      </dsp:txBody>
      <dsp:txXfrm>
        <a:off x="3230994" y="572003"/>
        <a:ext cx="968901" cy="6459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EAC59-833B-42B3-B6DA-E9868F7B4FC9}">
      <dsp:nvSpPr>
        <dsp:cNvPr id="0" name=""/>
        <dsp:cNvSpPr/>
      </dsp:nvSpPr>
      <dsp:spPr>
        <a:xfrm>
          <a:off x="3373" y="1522929"/>
          <a:ext cx="1008187" cy="604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User input</a:t>
          </a:r>
          <a:endParaRPr lang="en-US" sz="1100" kern="1200" dirty="0"/>
        </a:p>
      </dsp:txBody>
      <dsp:txXfrm>
        <a:off x="21090" y="1540646"/>
        <a:ext cx="972753" cy="569478"/>
      </dsp:txXfrm>
    </dsp:sp>
    <dsp:sp modelId="{DA2E7547-2D69-4931-BE6E-7CD97E3B5843}">
      <dsp:nvSpPr>
        <dsp:cNvPr id="0" name=""/>
        <dsp:cNvSpPr/>
      </dsp:nvSpPr>
      <dsp:spPr>
        <a:xfrm>
          <a:off x="1112379" y="1700370"/>
          <a:ext cx="213735" cy="250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1112379" y="1750376"/>
        <a:ext cx="149615" cy="150018"/>
      </dsp:txXfrm>
    </dsp:sp>
    <dsp:sp modelId="{FB09F191-04EF-4BC2-BD4B-7470D3474F01}">
      <dsp:nvSpPr>
        <dsp:cNvPr id="0" name=""/>
        <dsp:cNvSpPr/>
      </dsp:nvSpPr>
      <dsp:spPr>
        <a:xfrm>
          <a:off x="1414835" y="1522929"/>
          <a:ext cx="1008187" cy="604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Recommender Function</a:t>
          </a:r>
          <a:endParaRPr lang="en-US" sz="1100" kern="1200" dirty="0"/>
        </a:p>
      </dsp:txBody>
      <dsp:txXfrm>
        <a:off x="1432552" y="1540646"/>
        <a:ext cx="972753" cy="569478"/>
      </dsp:txXfrm>
    </dsp:sp>
    <dsp:sp modelId="{8DB2C22A-55BA-40EA-849C-1A08327BF528}">
      <dsp:nvSpPr>
        <dsp:cNvPr id="0" name=""/>
        <dsp:cNvSpPr/>
      </dsp:nvSpPr>
      <dsp:spPr>
        <a:xfrm>
          <a:off x="2523841" y="1700370"/>
          <a:ext cx="213735" cy="2500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523841" y="1750376"/>
        <a:ext cx="149615" cy="150018"/>
      </dsp:txXfrm>
    </dsp:sp>
    <dsp:sp modelId="{A8EB4E9F-F3D2-4AFD-9953-B190F259E41F}">
      <dsp:nvSpPr>
        <dsp:cNvPr id="0" name=""/>
        <dsp:cNvSpPr/>
      </dsp:nvSpPr>
      <dsp:spPr>
        <a:xfrm>
          <a:off x="2826297" y="1522929"/>
          <a:ext cx="1008187" cy="604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Middleware Prediction</a:t>
          </a:r>
          <a:endParaRPr lang="en-US" sz="1100" kern="1200" dirty="0"/>
        </a:p>
      </dsp:txBody>
      <dsp:txXfrm>
        <a:off x="2844014" y="1540646"/>
        <a:ext cx="972753" cy="56947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AD288-5292-4EDF-869B-F8FECD5A8FAD}"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5F272-2E37-4097-AB21-22021C8DBD44}" type="slidenum">
              <a:rPr lang="en-US" smtClean="0"/>
              <a:t>‹#›</a:t>
            </a:fld>
            <a:endParaRPr lang="en-US"/>
          </a:p>
        </p:txBody>
      </p:sp>
    </p:spTree>
    <p:extLst>
      <p:ext uri="{BB962C8B-B14F-4D97-AF65-F5344CB8AC3E}">
        <p14:creationId xmlns:p14="http://schemas.microsoft.com/office/powerpoint/2010/main" val="1234257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2</a:t>
            </a:fld>
            <a:endParaRPr lang="en-US"/>
          </a:p>
        </p:txBody>
      </p:sp>
    </p:spTree>
    <p:extLst>
      <p:ext uri="{BB962C8B-B14F-4D97-AF65-F5344CB8AC3E}">
        <p14:creationId xmlns:p14="http://schemas.microsoft.com/office/powerpoint/2010/main" val="155678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centric vs Object Centric middleware:</a:t>
            </a:r>
            <a:br>
              <a:rPr lang="en-US" dirty="0" smtClean="0"/>
            </a:br>
            <a:r>
              <a:rPr lang="en-US" dirty="0" smtClean="0"/>
              <a:t>In data-centric communications, the focus is on the distribution of data between communicating applications. A data-centric system is comprised of data publishers and data subscribers.</a:t>
            </a:r>
            <a:br>
              <a:rPr lang="en-US" dirty="0" smtClean="0"/>
            </a:br>
            <a:r>
              <a:rPr lang="en-US" dirty="0" smtClean="0"/>
              <a:t/>
            </a:r>
            <a:br>
              <a:rPr lang="en-US" dirty="0" smtClean="0"/>
            </a:br>
            <a:r>
              <a:rPr lang="en-US" dirty="0" smtClean="0"/>
              <a:t>In object-centric communications the fundamental concept is the interface between the applications.</a:t>
            </a:r>
            <a:r>
              <a:rPr lang="en-US" baseline="0" dirty="0" smtClean="0"/>
              <a:t> </a:t>
            </a:r>
            <a:r>
              <a:rPr lang="en-US" dirty="0" smtClean="0"/>
              <a:t>An interface is comprised of a set of methods of known types (number and types of method arguments).</a:t>
            </a:r>
            <a:r>
              <a:rPr lang="en-US" baseline="0" dirty="0" smtClean="0"/>
              <a:t> </a:t>
            </a:r>
            <a:r>
              <a:rPr lang="en-US" smtClean="0"/>
              <a:t>An </a:t>
            </a:r>
            <a:r>
              <a:rPr lang="en-US" dirty="0" smtClean="0"/>
              <a:t>object-centric system is comprised of interface servers and interface clients, and</a:t>
            </a:r>
            <a:r>
              <a:rPr lang="en-US" baseline="0" dirty="0" smtClean="0"/>
              <a:t> </a:t>
            </a:r>
            <a:r>
              <a:rPr lang="en-US" dirty="0" smtClean="0"/>
              <a:t>communications are based on clients invoking methods on named interfaces that are serviced by the corresponding</a:t>
            </a:r>
            <a:r>
              <a:rPr lang="en-US" baseline="0" dirty="0" smtClean="0"/>
              <a:t> </a:t>
            </a:r>
            <a:r>
              <a:rPr lang="en-US" dirty="0" smtClean="0"/>
              <a:t>server.</a:t>
            </a:r>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25</a:t>
            </a:fld>
            <a:endParaRPr lang="en-US"/>
          </a:p>
        </p:txBody>
      </p:sp>
    </p:spTree>
    <p:extLst>
      <p:ext uri="{BB962C8B-B14F-4D97-AF65-F5344CB8AC3E}">
        <p14:creationId xmlns:p14="http://schemas.microsoft.com/office/powerpoint/2010/main" val="386967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33</a:t>
            </a:fld>
            <a:endParaRPr lang="en-US"/>
          </a:p>
        </p:txBody>
      </p:sp>
    </p:spTree>
    <p:extLst>
      <p:ext uri="{BB962C8B-B14F-4D97-AF65-F5344CB8AC3E}">
        <p14:creationId xmlns:p14="http://schemas.microsoft.com/office/powerpoint/2010/main" val="217750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Find out firewall </a:t>
            </a:r>
            <a:r>
              <a:rPr lang="en-US" dirty="0" smtClean="0"/>
              <a:t>issues</a:t>
            </a:r>
          </a:p>
          <a:p>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44</a:t>
            </a:fld>
            <a:endParaRPr lang="en-US"/>
          </a:p>
        </p:txBody>
      </p:sp>
    </p:spTree>
    <p:extLst>
      <p:ext uri="{BB962C8B-B14F-4D97-AF65-F5344CB8AC3E}">
        <p14:creationId xmlns:p14="http://schemas.microsoft.com/office/powerpoint/2010/main" val="1990805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a write function is called by a </a:t>
            </a:r>
            <a:r>
              <a:rPr lang="en-US" baseline="0" dirty="0" err="1" smtClean="0"/>
              <a:t>datawriter</a:t>
            </a:r>
            <a:r>
              <a:rPr lang="en-US" baseline="0" dirty="0" smtClean="0"/>
              <a:t> object the values are passed to the publisher object which does the actual dissemination of the data on the network.</a:t>
            </a:r>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47</a:t>
            </a:fld>
            <a:endParaRPr lang="en-US"/>
          </a:p>
        </p:txBody>
      </p:sp>
    </p:spTree>
    <p:extLst>
      <p:ext uri="{BB962C8B-B14F-4D97-AF65-F5344CB8AC3E}">
        <p14:creationId xmlns:p14="http://schemas.microsoft.com/office/powerpoint/2010/main" val="2520874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54</a:t>
            </a:fld>
            <a:endParaRPr lang="en-US"/>
          </a:p>
        </p:txBody>
      </p:sp>
    </p:spTree>
    <p:extLst>
      <p:ext uri="{BB962C8B-B14F-4D97-AF65-F5344CB8AC3E}">
        <p14:creationId xmlns:p14="http://schemas.microsoft.com/office/powerpoint/2010/main" val="749710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A9CA55-5377-4BE0-9A7E-24FB7F076665}" type="slidenum">
              <a:rPr lang="en-US" smtClean="0"/>
              <a:t>57</a:t>
            </a:fld>
            <a:endParaRPr lang="en-US"/>
          </a:p>
        </p:txBody>
      </p:sp>
    </p:spTree>
    <p:extLst>
      <p:ext uri="{BB962C8B-B14F-4D97-AF65-F5344CB8AC3E}">
        <p14:creationId xmlns:p14="http://schemas.microsoft.com/office/powerpoint/2010/main" val="204184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Message passing  -</a:t>
            </a:r>
            <a:r>
              <a:rPr lang="en-US" baseline="0" dirty="0" smtClean="0"/>
              <a:t> Producers and consumers are tied in time and space</a:t>
            </a:r>
          </a:p>
          <a:p>
            <a:r>
              <a:rPr lang="en-US" baseline="0" dirty="0" smtClean="0"/>
              <a:t>RPC – CORBA, Microsoft </a:t>
            </a:r>
            <a:r>
              <a:rPr lang="en-US" baseline="0" dirty="0" err="1" smtClean="0"/>
              <a:t>DCOM..Clients</a:t>
            </a:r>
            <a:r>
              <a:rPr lang="en-US" baseline="0" dirty="0" smtClean="0"/>
              <a:t> make request for a particular service to the server and the server returns the answer</a:t>
            </a:r>
          </a:p>
          <a:p>
            <a:r>
              <a:rPr lang="en-US" baseline="0" dirty="0" smtClean="0"/>
              <a:t>Notifications – Coupled in time and space</a:t>
            </a:r>
          </a:p>
          <a:p>
            <a:r>
              <a:rPr lang="en-US" baseline="0" dirty="0" smtClean="0"/>
              <a:t>Shared spaces – Distributed Shared Memory; </a:t>
            </a:r>
            <a:r>
              <a:rPr lang="en-US" baseline="0" dirty="0" smtClean="0"/>
              <a:t>Provide time and space decoupling. Global data space</a:t>
            </a:r>
            <a:endParaRPr lang="en-US" baseline="0" dirty="0" smtClean="0"/>
          </a:p>
          <a:p>
            <a:r>
              <a:rPr lang="en-US" baseline="0" dirty="0" smtClean="0"/>
              <a:t>Message queuing – No synchronization decoupling</a:t>
            </a:r>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7</a:t>
            </a:fld>
            <a:endParaRPr lang="en-US"/>
          </a:p>
        </p:txBody>
      </p:sp>
    </p:spTree>
    <p:extLst>
      <p:ext uri="{BB962C8B-B14F-4D97-AF65-F5344CB8AC3E}">
        <p14:creationId xmlns:p14="http://schemas.microsoft.com/office/powerpoint/2010/main" val="3127290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centricity, by contrast, makes the data the means of interaction. A data centric infrastructure must define the data it manages. Then, the infrastructure imposes rules that determine how data is structured, when data is changed, and how it is accessed. There is a notion of a "global data space", where data values, in known structures, are exchanged. The infrastructure is aware of the contents. With a data-centric approach, developers write applications that read and update entries in this data space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Content- based subscription model -</a:t>
            </a:r>
            <a:r>
              <a:rPr lang="en-US" sz="1200" b="0" i="0" kern="1200" baseline="0" dirty="0" smtClean="0">
                <a:solidFill>
                  <a:schemeClr val="tx1"/>
                </a:solidFill>
                <a:effectLst/>
                <a:latin typeface="+mn-lt"/>
                <a:ea typeface="+mn-ea"/>
                <a:cs typeface="+mn-cs"/>
              </a:rPr>
              <a:t> </a:t>
            </a:r>
            <a:r>
              <a:rPr lang="en-GB" altLang="en-US" dirty="0" smtClean="0"/>
              <a:t>Notify me of all stock quotes of IBM from New York stock exchange if the price is greater than 150</a:t>
            </a:r>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9</a:t>
            </a:fld>
            <a:endParaRPr lang="en-US"/>
          </a:p>
        </p:txBody>
      </p:sp>
    </p:spTree>
    <p:extLst>
      <p:ext uri="{BB962C8B-B14F-4D97-AF65-F5344CB8AC3E}">
        <p14:creationId xmlns:p14="http://schemas.microsoft.com/office/powerpoint/2010/main" val="216000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Interoperability</a:t>
            </a:r>
          </a:p>
          <a:p>
            <a:r>
              <a:rPr lang="en-US" dirty="0" smtClean="0"/>
              <a:t> - </a:t>
            </a:r>
          </a:p>
          <a:p>
            <a:r>
              <a:rPr lang="en-US" dirty="0" smtClean="0"/>
              <a:t>Resource</a:t>
            </a:r>
            <a:r>
              <a:rPr lang="en-US" baseline="0" dirty="0" smtClean="0"/>
              <a:t> management</a:t>
            </a:r>
          </a:p>
          <a:p>
            <a:r>
              <a:rPr lang="en-US" baseline="0" dirty="0" smtClean="0"/>
              <a:t> - With so many embedded devices available, available CPU and memory are limited which means middleware should provide mechanisms for efficient processor and memory use while enabling low-power communications.</a:t>
            </a:r>
          </a:p>
          <a:p>
            <a:endParaRPr lang="en-US" baseline="0" dirty="0" smtClean="0"/>
          </a:p>
          <a:p>
            <a:r>
              <a:rPr lang="en-US" baseline="0" dirty="0" smtClean="0"/>
              <a:t>Security</a:t>
            </a:r>
          </a:p>
          <a:p>
            <a:r>
              <a:rPr lang="en-US" baseline="0" dirty="0" smtClean="0"/>
              <a:t> - Breach of security can be hazardous in healthcare industries. In a resource constrained environment, the traditional heavy weight security measures are unsuitable. Middleware should integrate security in the initial phases of software design, achieving security requirements such as confidentiality, authentication, integrity, freshness and availability.</a:t>
            </a:r>
          </a:p>
          <a:p>
            <a:endParaRPr lang="en-US" baseline="0" dirty="0" smtClean="0"/>
          </a:p>
          <a:p>
            <a:r>
              <a:rPr lang="en-US" baseline="0" dirty="0" smtClean="0"/>
              <a:t>Scalability</a:t>
            </a:r>
          </a:p>
          <a:p>
            <a:r>
              <a:rPr lang="en-US" baseline="0" dirty="0" smtClean="0"/>
              <a:t> - Applications should be allowed to grow such that network performance is not affected.</a:t>
            </a:r>
          </a:p>
          <a:p>
            <a:endParaRPr lang="en-US" baseline="0" dirty="0" smtClean="0"/>
          </a:p>
          <a:p>
            <a:r>
              <a:rPr lang="en-US" baseline="0" dirty="0" smtClean="0"/>
              <a:t>Dynamic discovery</a:t>
            </a:r>
          </a:p>
          <a:p>
            <a:r>
              <a:rPr lang="en-US" baseline="0" dirty="0" smtClean="0"/>
              <a:t>- As applications come and go, endpoints for communications should be easy to configure.</a:t>
            </a:r>
          </a:p>
        </p:txBody>
      </p:sp>
      <p:sp>
        <p:nvSpPr>
          <p:cNvPr id="4" name="Slide Number Placeholder 3"/>
          <p:cNvSpPr>
            <a:spLocks noGrp="1"/>
          </p:cNvSpPr>
          <p:nvPr>
            <p:ph type="sldNum" sz="quarter" idx="10"/>
          </p:nvPr>
        </p:nvSpPr>
        <p:spPr/>
        <p:txBody>
          <a:bodyPr/>
          <a:lstStyle/>
          <a:p>
            <a:fld id="{D245F272-2E37-4097-AB21-22021C8DBD44}" type="slidenum">
              <a:rPr lang="en-US" smtClean="0"/>
              <a:t>10</a:t>
            </a:fld>
            <a:endParaRPr lang="en-US"/>
          </a:p>
        </p:txBody>
      </p:sp>
    </p:spTree>
    <p:extLst>
      <p:ext uri="{BB962C8B-B14F-4D97-AF65-F5344CB8AC3E}">
        <p14:creationId xmlns:p14="http://schemas.microsoft.com/office/powerpoint/2010/main" val="1297293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12</a:t>
            </a:fld>
            <a:endParaRPr lang="en-US"/>
          </a:p>
        </p:txBody>
      </p:sp>
    </p:spTree>
    <p:extLst>
      <p:ext uri="{BB962C8B-B14F-4D97-AF65-F5344CB8AC3E}">
        <p14:creationId xmlns:p14="http://schemas.microsoft.com/office/powerpoint/2010/main" val="275543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modeling - </a:t>
            </a:r>
            <a:r>
              <a:rPr lang="en-US" sz="1200" b="0" i="0" kern="1200" dirty="0" smtClean="0">
                <a:solidFill>
                  <a:schemeClr val="tx1"/>
                </a:solidFill>
                <a:effectLst/>
                <a:latin typeface="+mn-lt"/>
                <a:ea typeface="+mn-ea"/>
                <a:cs typeface="+mn-cs"/>
              </a:rPr>
              <a:t>Data model emphasizes on what data is needed and how it should be organized instead of what operations need to be performed on the data.</a:t>
            </a:r>
          </a:p>
          <a:p>
            <a:r>
              <a:rPr lang="en-US" dirty="0" smtClean="0"/>
              <a:t>Address</a:t>
            </a:r>
            <a:r>
              <a:rPr lang="en-US" baseline="0" dirty="0" smtClean="0"/>
              <a:t> space – Collection of the information that a server makes visible to its clients.</a:t>
            </a:r>
          </a:p>
          <a:p>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14</a:t>
            </a:fld>
            <a:endParaRPr lang="en-US"/>
          </a:p>
        </p:txBody>
      </p:sp>
    </p:spTree>
    <p:extLst>
      <p:ext uri="{BB962C8B-B14F-4D97-AF65-F5344CB8AC3E}">
        <p14:creationId xmlns:p14="http://schemas.microsoft.com/office/powerpoint/2010/main" val="1285030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16</a:t>
            </a:fld>
            <a:endParaRPr lang="en-US"/>
          </a:p>
        </p:txBody>
      </p:sp>
    </p:spTree>
    <p:extLst>
      <p:ext uri="{BB962C8B-B14F-4D97-AF65-F5344CB8AC3E}">
        <p14:creationId xmlns:p14="http://schemas.microsoft.com/office/powerpoint/2010/main" val="277181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OPC UA</a:t>
            </a:r>
            <a:r>
              <a:rPr lang="en-US" baseline="0" dirty="0" smtClean="0"/>
              <a:t> Ethernet – A simple Ethernet based protocol that is used to transport UADP </a:t>
            </a:r>
            <a:r>
              <a:rPr lang="en-US" baseline="0" dirty="0" err="1" smtClean="0"/>
              <a:t>NetworkMessages</a:t>
            </a:r>
            <a:r>
              <a:rPr lang="en-US" baseline="0" dirty="0" smtClean="0"/>
              <a:t> as payload of the Ethernet II frame without IP or headers.</a:t>
            </a:r>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19</a:t>
            </a:fld>
            <a:endParaRPr lang="en-US"/>
          </a:p>
        </p:txBody>
      </p:sp>
    </p:spTree>
    <p:extLst>
      <p:ext uri="{BB962C8B-B14F-4D97-AF65-F5344CB8AC3E}">
        <p14:creationId xmlns:p14="http://schemas.microsoft.com/office/powerpoint/2010/main" val="2702223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MQTT isn’t a message queue?</a:t>
            </a:r>
          </a:p>
          <a:p>
            <a:endParaRPr lang="en-US" dirty="0"/>
          </a:p>
        </p:txBody>
      </p:sp>
      <p:sp>
        <p:nvSpPr>
          <p:cNvPr id="4" name="Slide Number Placeholder 3"/>
          <p:cNvSpPr>
            <a:spLocks noGrp="1"/>
          </p:cNvSpPr>
          <p:nvPr>
            <p:ph type="sldNum" sz="quarter" idx="10"/>
          </p:nvPr>
        </p:nvSpPr>
        <p:spPr/>
        <p:txBody>
          <a:bodyPr/>
          <a:lstStyle/>
          <a:p>
            <a:fld id="{D245F272-2E37-4097-AB21-22021C8DBD44}" type="slidenum">
              <a:rPr lang="en-US" smtClean="0"/>
              <a:t>22</a:t>
            </a:fld>
            <a:endParaRPr lang="en-US"/>
          </a:p>
        </p:txBody>
      </p:sp>
    </p:spTree>
    <p:extLst>
      <p:ext uri="{BB962C8B-B14F-4D97-AF65-F5344CB8AC3E}">
        <p14:creationId xmlns:p14="http://schemas.microsoft.com/office/powerpoint/2010/main" val="53609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50C093-21DA-4147-8A86-79AACCFB489A}"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8FEFE5-193A-48F1-B3F7-90310B124556}" type="slidenum">
              <a:rPr lang="en-US" smtClean="0"/>
              <a:t>‹#›</a:t>
            </a:fld>
            <a:endParaRPr lang="en-US"/>
          </a:p>
        </p:txBody>
      </p:sp>
    </p:spTree>
    <p:extLst>
      <p:ext uri="{BB962C8B-B14F-4D97-AF65-F5344CB8AC3E}">
        <p14:creationId xmlns:p14="http://schemas.microsoft.com/office/powerpoint/2010/main" val="1388278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0C093-21DA-4147-8A86-79AACCFB489A}"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8FEFE5-193A-48F1-B3F7-90310B124556}" type="slidenum">
              <a:rPr lang="en-US" smtClean="0"/>
              <a:t>‹#›</a:t>
            </a:fld>
            <a:endParaRPr lang="en-US"/>
          </a:p>
        </p:txBody>
      </p:sp>
    </p:spTree>
    <p:extLst>
      <p:ext uri="{BB962C8B-B14F-4D97-AF65-F5344CB8AC3E}">
        <p14:creationId xmlns:p14="http://schemas.microsoft.com/office/powerpoint/2010/main" val="159903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0C093-21DA-4147-8A86-79AACCFB489A}"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8FEFE5-193A-48F1-B3F7-90310B124556}" type="slidenum">
              <a:rPr lang="en-US" smtClean="0"/>
              <a:t>‹#›</a:t>
            </a:fld>
            <a:endParaRPr lang="en-US"/>
          </a:p>
        </p:txBody>
      </p:sp>
    </p:spTree>
    <p:extLst>
      <p:ext uri="{BB962C8B-B14F-4D97-AF65-F5344CB8AC3E}">
        <p14:creationId xmlns:p14="http://schemas.microsoft.com/office/powerpoint/2010/main" val="3577097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0C093-21DA-4147-8A86-79AACCFB489A}"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8FEFE5-193A-48F1-B3F7-90310B124556}" type="slidenum">
              <a:rPr lang="en-US" smtClean="0"/>
              <a:t>‹#›</a:t>
            </a:fld>
            <a:endParaRPr lang="en-US"/>
          </a:p>
        </p:txBody>
      </p:sp>
    </p:spTree>
    <p:extLst>
      <p:ext uri="{BB962C8B-B14F-4D97-AF65-F5344CB8AC3E}">
        <p14:creationId xmlns:p14="http://schemas.microsoft.com/office/powerpoint/2010/main" val="159507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F50C093-21DA-4147-8A86-79AACCFB489A}"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8FEFE5-193A-48F1-B3F7-90310B124556}" type="slidenum">
              <a:rPr lang="en-US" smtClean="0"/>
              <a:t>‹#›</a:t>
            </a:fld>
            <a:endParaRPr lang="en-US"/>
          </a:p>
        </p:txBody>
      </p:sp>
    </p:spTree>
    <p:extLst>
      <p:ext uri="{BB962C8B-B14F-4D97-AF65-F5344CB8AC3E}">
        <p14:creationId xmlns:p14="http://schemas.microsoft.com/office/powerpoint/2010/main" val="4026825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50C093-21DA-4147-8A86-79AACCFB489A}"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8FEFE5-193A-48F1-B3F7-90310B124556}" type="slidenum">
              <a:rPr lang="en-US" smtClean="0"/>
              <a:t>‹#›</a:t>
            </a:fld>
            <a:endParaRPr lang="en-US"/>
          </a:p>
        </p:txBody>
      </p:sp>
    </p:spTree>
    <p:extLst>
      <p:ext uri="{BB962C8B-B14F-4D97-AF65-F5344CB8AC3E}">
        <p14:creationId xmlns:p14="http://schemas.microsoft.com/office/powerpoint/2010/main" val="230564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50C093-21DA-4147-8A86-79AACCFB489A}" type="datetimeFigureOut">
              <a:rPr lang="en-US" smtClean="0"/>
              <a:t>8/14/2019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8FEFE5-193A-48F1-B3F7-90310B124556}" type="slidenum">
              <a:rPr lang="en-US" smtClean="0"/>
              <a:t>‹#›</a:t>
            </a:fld>
            <a:endParaRPr lang="en-US"/>
          </a:p>
        </p:txBody>
      </p:sp>
    </p:spTree>
    <p:extLst>
      <p:ext uri="{BB962C8B-B14F-4D97-AF65-F5344CB8AC3E}">
        <p14:creationId xmlns:p14="http://schemas.microsoft.com/office/powerpoint/2010/main" val="704090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50C093-21DA-4147-8A86-79AACCFB489A}" type="datetimeFigureOut">
              <a:rPr lang="en-US" smtClean="0"/>
              <a:t>8/14/2019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8FEFE5-193A-48F1-B3F7-90310B124556}" type="slidenum">
              <a:rPr lang="en-US" smtClean="0"/>
              <a:t>‹#›</a:t>
            </a:fld>
            <a:endParaRPr lang="en-US"/>
          </a:p>
        </p:txBody>
      </p:sp>
    </p:spTree>
    <p:extLst>
      <p:ext uri="{BB962C8B-B14F-4D97-AF65-F5344CB8AC3E}">
        <p14:creationId xmlns:p14="http://schemas.microsoft.com/office/powerpoint/2010/main" val="1418218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50C093-21DA-4147-8A86-79AACCFB489A}" type="datetimeFigureOut">
              <a:rPr lang="en-US" smtClean="0"/>
              <a:t>8/14/2019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8FEFE5-193A-48F1-B3F7-90310B124556}" type="slidenum">
              <a:rPr lang="en-US" smtClean="0"/>
              <a:t>‹#›</a:t>
            </a:fld>
            <a:endParaRPr lang="en-US"/>
          </a:p>
        </p:txBody>
      </p:sp>
    </p:spTree>
    <p:extLst>
      <p:ext uri="{BB962C8B-B14F-4D97-AF65-F5344CB8AC3E}">
        <p14:creationId xmlns:p14="http://schemas.microsoft.com/office/powerpoint/2010/main" val="1819707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F50C093-21DA-4147-8A86-79AACCFB489A}"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8FEFE5-193A-48F1-B3F7-90310B124556}" type="slidenum">
              <a:rPr lang="en-US" smtClean="0"/>
              <a:t>‹#›</a:t>
            </a:fld>
            <a:endParaRPr lang="en-US"/>
          </a:p>
        </p:txBody>
      </p:sp>
    </p:spTree>
    <p:extLst>
      <p:ext uri="{BB962C8B-B14F-4D97-AF65-F5344CB8AC3E}">
        <p14:creationId xmlns:p14="http://schemas.microsoft.com/office/powerpoint/2010/main" val="629802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F50C093-21DA-4147-8A86-79AACCFB489A}"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8FEFE5-193A-48F1-B3F7-90310B124556}" type="slidenum">
              <a:rPr lang="en-US" smtClean="0"/>
              <a:t>‹#›</a:t>
            </a:fld>
            <a:endParaRPr lang="en-US"/>
          </a:p>
        </p:txBody>
      </p:sp>
    </p:spTree>
    <p:extLst>
      <p:ext uri="{BB962C8B-B14F-4D97-AF65-F5344CB8AC3E}">
        <p14:creationId xmlns:p14="http://schemas.microsoft.com/office/powerpoint/2010/main" val="4176043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50C093-21DA-4147-8A86-79AACCFB489A}" type="datetimeFigureOut">
              <a:rPr lang="en-US" smtClean="0"/>
              <a:t>8/14/2019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FEFE5-193A-48F1-B3F7-90310B124556}" type="slidenum">
              <a:rPr lang="en-US" smtClean="0"/>
              <a:t>‹#›</a:t>
            </a:fld>
            <a:endParaRPr lang="en-US"/>
          </a:p>
        </p:txBody>
      </p:sp>
    </p:spTree>
    <p:extLst>
      <p:ext uri="{BB962C8B-B14F-4D97-AF65-F5344CB8AC3E}">
        <p14:creationId xmlns:p14="http://schemas.microsoft.com/office/powerpoint/2010/main" val="410762406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tiff"/></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5900" y="1171371"/>
            <a:ext cx="9144000" cy="2387600"/>
          </a:xfrm>
        </p:spPr>
        <p:txBody>
          <a:bodyPr>
            <a:normAutofit/>
          </a:bodyPr>
          <a:lstStyle/>
          <a:p>
            <a:r>
              <a:rPr lang="en-US" sz="3600" b="1" dirty="0" smtClean="0">
                <a:solidFill>
                  <a:srgbClr val="FF0000"/>
                </a:solidFill>
              </a:rPr>
              <a:t>Middleware Review and </a:t>
            </a:r>
            <a:br>
              <a:rPr lang="en-US" sz="3600" b="1" dirty="0" smtClean="0">
                <a:solidFill>
                  <a:srgbClr val="FF0000"/>
                </a:solidFill>
              </a:rPr>
            </a:br>
            <a:r>
              <a:rPr lang="en-US" sz="3600" b="1" dirty="0" smtClean="0">
                <a:solidFill>
                  <a:srgbClr val="FF0000"/>
                </a:solidFill>
              </a:rPr>
              <a:t>Performance Evaluation</a:t>
            </a:r>
            <a:endParaRPr lang="en-US" sz="3600" b="1" dirty="0">
              <a:solidFill>
                <a:srgbClr val="FF0000"/>
              </a:solidFill>
            </a:endParaRPr>
          </a:p>
        </p:txBody>
      </p:sp>
      <p:sp>
        <p:nvSpPr>
          <p:cNvPr id="3" name="Subtitle 2"/>
          <p:cNvSpPr>
            <a:spLocks noGrp="1"/>
          </p:cNvSpPr>
          <p:nvPr>
            <p:ph type="subTitle" idx="1"/>
          </p:nvPr>
        </p:nvSpPr>
        <p:spPr>
          <a:xfrm>
            <a:off x="3100028" y="3558971"/>
            <a:ext cx="6400800" cy="442605"/>
          </a:xfrm>
        </p:spPr>
        <p:txBody>
          <a:bodyPr>
            <a:normAutofit/>
          </a:bodyPr>
          <a:lstStyle/>
          <a:p>
            <a:r>
              <a:rPr lang="en-US" dirty="0" smtClean="0"/>
              <a:t>Sagar Shah</a:t>
            </a:r>
            <a:endParaRPr lang="en-US" dirty="0"/>
          </a:p>
        </p:txBody>
      </p:sp>
      <p:sp>
        <p:nvSpPr>
          <p:cNvPr id="5" name="TextBox 4"/>
          <p:cNvSpPr txBox="1"/>
          <p:nvPr/>
        </p:nvSpPr>
        <p:spPr>
          <a:xfrm>
            <a:off x="3276600" y="334114"/>
            <a:ext cx="5562600" cy="1384995"/>
          </a:xfrm>
          <a:prstGeom prst="rect">
            <a:avLst/>
          </a:prstGeom>
          <a:noFill/>
        </p:spPr>
        <p:txBody>
          <a:bodyPr wrap="square" rtlCol="0">
            <a:spAutoFit/>
          </a:bodyPr>
          <a:lstStyle/>
          <a:p>
            <a:pPr algn="ctr"/>
            <a:r>
              <a:rPr lang="en-US" sz="2800" b="1" dirty="0" smtClean="0">
                <a:latin typeface="+mj-lt"/>
                <a:ea typeface="Tahoma" pitchFamily="34" charset="0"/>
                <a:cs typeface="Tahoma" pitchFamily="34" charset="0"/>
              </a:rPr>
              <a:t>Summer </a:t>
            </a:r>
            <a:r>
              <a:rPr lang="en-US" sz="2800" b="1" dirty="0">
                <a:latin typeface="+mj-lt"/>
                <a:ea typeface="Tahoma" pitchFamily="34" charset="0"/>
                <a:cs typeface="Tahoma" pitchFamily="34" charset="0"/>
              </a:rPr>
              <a:t>2019</a:t>
            </a:r>
          </a:p>
          <a:p>
            <a:pPr algn="ctr"/>
            <a:r>
              <a:rPr lang="en-US" sz="2800" b="1" dirty="0">
                <a:latin typeface="+mj-lt"/>
                <a:ea typeface="Tahoma" pitchFamily="34" charset="0"/>
                <a:cs typeface="Tahoma" pitchFamily="34" charset="0"/>
              </a:rPr>
              <a:t>Vanderbilt University</a:t>
            </a:r>
          </a:p>
          <a:p>
            <a:pPr algn="ctr"/>
            <a:r>
              <a:rPr lang="en-US" sz="2800" b="1" dirty="0" err="1">
                <a:latin typeface="+mj-lt"/>
                <a:ea typeface="Tahoma" pitchFamily="34" charset="0"/>
                <a:cs typeface="Tahoma" pitchFamily="34" charset="0"/>
              </a:rPr>
              <a:t>Dept</a:t>
            </a:r>
            <a:r>
              <a:rPr lang="en-US" sz="2800" b="1" dirty="0">
                <a:latin typeface="+mj-lt"/>
                <a:ea typeface="Tahoma" pitchFamily="34" charset="0"/>
                <a:cs typeface="Tahoma" pitchFamily="34" charset="0"/>
              </a:rPr>
              <a:t> of Electrical </a:t>
            </a:r>
            <a:r>
              <a:rPr lang="en-US" sz="2800" b="1" dirty="0" err="1">
                <a:latin typeface="+mj-lt"/>
                <a:ea typeface="Tahoma" pitchFamily="34" charset="0"/>
                <a:cs typeface="Tahoma" pitchFamily="34" charset="0"/>
              </a:rPr>
              <a:t>Eng</a:t>
            </a:r>
            <a:r>
              <a:rPr lang="en-US" sz="2800" b="1" dirty="0">
                <a:latin typeface="+mj-lt"/>
                <a:ea typeface="Tahoma" pitchFamily="34" charset="0"/>
                <a:cs typeface="Tahoma" pitchFamily="34" charset="0"/>
              </a:rPr>
              <a:t> &amp; Comp </a:t>
            </a:r>
            <a:r>
              <a:rPr lang="en-US" sz="2800" b="1" dirty="0" err="1">
                <a:latin typeface="+mj-lt"/>
                <a:ea typeface="Tahoma" pitchFamily="34" charset="0"/>
                <a:cs typeface="Tahoma" pitchFamily="34" charset="0"/>
              </a:rPr>
              <a:t>Sc</a:t>
            </a:r>
            <a:endParaRPr lang="en-US" sz="2800" b="1" dirty="0">
              <a:latin typeface="+mj-lt"/>
              <a:ea typeface="Tahoma" pitchFamily="34" charset="0"/>
              <a:cs typeface="Tahoma"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53290"/>
            <a:ext cx="1295400" cy="12835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018" y="353290"/>
            <a:ext cx="1398143" cy="1235026"/>
          </a:xfrm>
          <a:prstGeom prst="rect">
            <a:avLst/>
          </a:prstGeom>
        </p:spPr>
      </p:pic>
      <p:sp>
        <p:nvSpPr>
          <p:cNvPr id="4" name="TextBox 3"/>
          <p:cNvSpPr txBox="1"/>
          <p:nvPr/>
        </p:nvSpPr>
        <p:spPr>
          <a:xfrm>
            <a:off x="1011493" y="5023241"/>
            <a:ext cx="3234813" cy="1200329"/>
          </a:xfrm>
          <a:prstGeom prst="rect">
            <a:avLst/>
          </a:prstGeom>
          <a:noFill/>
        </p:spPr>
        <p:txBody>
          <a:bodyPr wrap="square" rtlCol="0">
            <a:spAutoFit/>
          </a:bodyPr>
          <a:lstStyle/>
          <a:p>
            <a:r>
              <a:rPr lang="en-US" sz="2400" dirty="0" smtClean="0"/>
              <a:t>Guided by:</a:t>
            </a:r>
          </a:p>
          <a:p>
            <a:r>
              <a:rPr lang="en-US" sz="2400" dirty="0" smtClean="0"/>
              <a:t>Dr. Abhishek Dubey </a:t>
            </a:r>
          </a:p>
          <a:p>
            <a:r>
              <a:rPr lang="en-US" sz="2400" dirty="0" smtClean="0"/>
              <a:t>Dr. Theodore </a:t>
            </a:r>
            <a:r>
              <a:rPr lang="en-US" sz="2400" dirty="0" err="1" smtClean="0"/>
              <a:t>Bapty</a:t>
            </a:r>
            <a:endParaRPr lang="en-US" sz="2400" dirty="0"/>
          </a:p>
        </p:txBody>
      </p:sp>
    </p:spTree>
    <p:extLst>
      <p:ext uri="{BB962C8B-B14F-4D97-AF65-F5344CB8AC3E}">
        <p14:creationId xmlns:p14="http://schemas.microsoft.com/office/powerpoint/2010/main" val="40570755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0746"/>
            <a:ext cx="10515600" cy="1325563"/>
          </a:xfrm>
        </p:spPr>
        <p:txBody>
          <a:bodyPr/>
          <a:lstStyle/>
          <a:p>
            <a:pPr algn="ctr"/>
            <a:r>
              <a:rPr lang="en-US" dirty="0" smtClean="0"/>
              <a:t>Challenges</a:t>
            </a:r>
            <a:endParaRPr lang="en-US" dirty="0"/>
          </a:p>
        </p:txBody>
      </p:sp>
      <p:graphicFrame>
        <p:nvGraphicFramePr>
          <p:cNvPr id="7" name="Diagram 6"/>
          <p:cNvGraphicFramePr/>
          <p:nvPr>
            <p:extLst>
              <p:ext uri="{D42A27DB-BD31-4B8C-83A1-F6EECF244321}">
                <p14:modId xmlns:p14="http://schemas.microsoft.com/office/powerpoint/2010/main" val="1904414580"/>
              </p:ext>
            </p:extLst>
          </p:nvPr>
        </p:nvGraphicFramePr>
        <p:xfrm>
          <a:off x="2977949" y="1443789"/>
          <a:ext cx="6236101" cy="501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9545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64577" y="43216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OPC UA </a:t>
            </a:r>
            <a:r>
              <a:rPr lang="en-US" dirty="0" err="1" smtClean="0"/>
              <a:t>PubSub</a:t>
            </a:r>
            <a:endParaRPr lang="en-US" dirty="0"/>
          </a:p>
        </p:txBody>
      </p:sp>
    </p:spTree>
    <p:extLst>
      <p:ext uri="{BB962C8B-B14F-4D97-AF65-F5344CB8AC3E}">
        <p14:creationId xmlns:p14="http://schemas.microsoft.com/office/powerpoint/2010/main" val="2483701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488561" cy="972062"/>
          </a:xfrm>
        </p:spPr>
        <p:txBody>
          <a:bodyPr>
            <a:normAutofit fontScale="90000"/>
          </a:bodyPr>
          <a:lstStyle/>
          <a:p>
            <a:r>
              <a:rPr lang="en-US" dirty="0" smtClean="0"/>
              <a:t>What is Open Platform Communications (OPC)?</a:t>
            </a:r>
            <a:endParaRPr lang="en-US" dirty="0"/>
          </a:p>
        </p:txBody>
      </p:sp>
      <p:graphicFrame>
        <p:nvGraphicFramePr>
          <p:cNvPr id="7" name="Diagram 6"/>
          <p:cNvGraphicFramePr/>
          <p:nvPr>
            <p:extLst>
              <p:ext uri="{D42A27DB-BD31-4B8C-83A1-F6EECF244321}">
                <p14:modId xmlns:p14="http://schemas.microsoft.com/office/powerpoint/2010/main" val="2158431147"/>
              </p:ext>
            </p:extLst>
          </p:nvPr>
        </p:nvGraphicFramePr>
        <p:xfrm>
          <a:off x="5376197" y="4087917"/>
          <a:ext cx="4524188" cy="1789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7"/>
          <p:cNvSpPr>
            <a:spLocks noGrp="1"/>
          </p:cNvSpPr>
          <p:nvPr>
            <p:ph idx="1"/>
          </p:nvPr>
        </p:nvSpPr>
        <p:spPr>
          <a:xfrm>
            <a:off x="838200" y="1690688"/>
            <a:ext cx="10009472" cy="4351338"/>
          </a:xfrm>
        </p:spPr>
        <p:txBody>
          <a:bodyPr>
            <a:normAutofit/>
          </a:bodyPr>
          <a:lstStyle/>
          <a:p>
            <a:r>
              <a:rPr lang="en-US" dirty="0" smtClean="0"/>
              <a:t>According to OPC Foundation, </a:t>
            </a:r>
            <a:r>
              <a:rPr lang="en-US" sz="2400" i="1" dirty="0" smtClean="0"/>
              <a:t>“</a:t>
            </a:r>
            <a:r>
              <a:rPr lang="en-US" sz="2400" i="1" dirty="0"/>
              <a:t>OPC is the interoperability standard for the secure and reliable exchange of data in the industrial automation space and in other industries. It is platform independent and ensures the seamless flow of information among devices from multiple vendors</a:t>
            </a:r>
            <a:r>
              <a:rPr lang="en-US" sz="2400" i="1" dirty="0" smtClean="0"/>
              <a:t>.”</a:t>
            </a:r>
          </a:p>
          <a:p>
            <a:pPr marL="0" indent="0">
              <a:buNone/>
            </a:pPr>
            <a:endParaRPr lang="en-US" sz="2400" i="1" dirty="0" smtClean="0"/>
          </a:p>
          <a:p>
            <a:r>
              <a:rPr lang="en-US" sz="2400" dirty="0" smtClean="0"/>
              <a:t>OPC addresses issues like:</a:t>
            </a:r>
          </a:p>
          <a:p>
            <a:pPr lvl="1"/>
            <a:r>
              <a:rPr lang="en-US" sz="1600" dirty="0" smtClean="0"/>
              <a:t>Proprietary Protocol</a:t>
            </a:r>
          </a:p>
          <a:p>
            <a:pPr lvl="1"/>
            <a:r>
              <a:rPr lang="en-US" sz="1600" dirty="0" smtClean="0"/>
              <a:t>Custom Drivers</a:t>
            </a:r>
          </a:p>
          <a:p>
            <a:pPr lvl="1"/>
            <a:r>
              <a:rPr lang="en-US" sz="1600" dirty="0" smtClean="0"/>
              <a:t>Complex Integration</a:t>
            </a:r>
          </a:p>
          <a:p>
            <a:pPr lvl="1"/>
            <a:r>
              <a:rPr lang="en-US" sz="1600" dirty="0" smtClean="0"/>
              <a:t>Device and Controller loading</a:t>
            </a:r>
          </a:p>
          <a:p>
            <a:pPr lvl="1"/>
            <a:r>
              <a:rPr lang="en-US" sz="1600" dirty="0" smtClean="0"/>
              <a:t>Outdated Infrastructure</a:t>
            </a:r>
          </a:p>
          <a:p>
            <a:pPr lvl="1"/>
            <a:r>
              <a:rPr lang="en-US" sz="1600" dirty="0" smtClean="0"/>
              <a:t>Enterprise Wide Data Connectivity</a:t>
            </a:r>
            <a:endParaRPr lang="en-US" sz="2400" i="1" dirty="0" smtClean="0"/>
          </a:p>
          <a:p>
            <a:pPr marL="0" indent="0">
              <a:buNone/>
            </a:pPr>
            <a:endParaRPr lang="en-US" i="1" dirty="0"/>
          </a:p>
        </p:txBody>
      </p:sp>
      <p:sp>
        <p:nvSpPr>
          <p:cNvPr id="9" name="TextBox 8"/>
          <p:cNvSpPr txBox="1"/>
          <p:nvPr/>
        </p:nvSpPr>
        <p:spPr>
          <a:xfrm>
            <a:off x="5376197" y="3619099"/>
            <a:ext cx="4595576" cy="461665"/>
          </a:xfrm>
          <a:prstGeom prst="rect">
            <a:avLst/>
          </a:prstGeom>
          <a:noFill/>
        </p:spPr>
        <p:txBody>
          <a:bodyPr wrap="square" rtlCol="0">
            <a:spAutoFit/>
          </a:bodyPr>
          <a:lstStyle/>
          <a:p>
            <a:pPr algn="ctr"/>
            <a:r>
              <a:rPr lang="en-US" sz="2400" dirty="0" smtClean="0"/>
              <a:t>Evolution of OPC</a:t>
            </a:r>
            <a:endParaRPr lang="en-US" sz="2400" dirty="0"/>
          </a:p>
        </p:txBody>
      </p:sp>
    </p:spTree>
    <p:extLst>
      <p:ext uri="{BB962C8B-B14F-4D97-AF65-F5344CB8AC3E}">
        <p14:creationId xmlns:p14="http://schemas.microsoft.com/office/powerpoint/2010/main" val="1725383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OPC Classic</a:t>
            </a:r>
            <a:endParaRPr lang="en-US" dirty="0"/>
          </a:p>
        </p:txBody>
      </p:sp>
      <p:sp>
        <p:nvSpPr>
          <p:cNvPr id="3" name="Content Placeholder 2"/>
          <p:cNvSpPr>
            <a:spLocks noGrp="1"/>
          </p:cNvSpPr>
          <p:nvPr>
            <p:ph idx="1"/>
          </p:nvPr>
        </p:nvSpPr>
        <p:spPr>
          <a:xfrm>
            <a:off x="763386" y="1825625"/>
            <a:ext cx="5955048" cy="4084724"/>
          </a:xfrm>
        </p:spPr>
        <p:txBody>
          <a:bodyPr>
            <a:normAutofit fontScale="70000" lnSpcReduction="20000"/>
          </a:bodyPr>
          <a:lstStyle/>
          <a:p>
            <a:r>
              <a:rPr lang="en-US" dirty="0" smtClean="0"/>
              <a:t>The OPC Classic </a:t>
            </a:r>
            <a:r>
              <a:rPr lang="en-US" dirty="0" smtClean="0"/>
              <a:t>is a s</a:t>
            </a:r>
            <a:r>
              <a:rPr lang="en-US" dirty="0" smtClean="0"/>
              <a:t>et </a:t>
            </a:r>
            <a:r>
              <a:rPr lang="en-US" dirty="0" smtClean="0"/>
              <a:t>of specifications </a:t>
            </a:r>
            <a:r>
              <a:rPr lang="en-US" dirty="0" smtClean="0"/>
              <a:t>based </a:t>
            </a:r>
            <a:r>
              <a:rPr lang="en-US" dirty="0" smtClean="0"/>
              <a:t>on COM/DCOM (Distributed Component Object Model) for the exchange of data between software components. </a:t>
            </a:r>
            <a:endParaRPr lang="en-US" dirty="0" smtClean="0"/>
          </a:p>
          <a:p>
            <a:pPr marL="0" indent="0">
              <a:buNone/>
            </a:pPr>
            <a:endParaRPr lang="en-US" dirty="0"/>
          </a:p>
          <a:p>
            <a:r>
              <a:rPr lang="en-US" dirty="0" smtClean="0"/>
              <a:t>Three specifications describes way to access </a:t>
            </a:r>
            <a:r>
              <a:rPr lang="en-US" dirty="0" smtClean="0"/>
              <a:t>process data, alarms and historical </a:t>
            </a:r>
            <a:r>
              <a:rPr lang="en-US" dirty="0" smtClean="0"/>
              <a:t>data.</a:t>
            </a:r>
          </a:p>
          <a:p>
            <a:pPr marL="0" indent="0">
              <a:buNone/>
            </a:pPr>
            <a:endParaRPr lang="en-US" dirty="0" smtClean="0"/>
          </a:p>
          <a:p>
            <a:pPr lvl="1"/>
            <a:r>
              <a:rPr lang="en-US" dirty="0" smtClean="0"/>
              <a:t>OPC </a:t>
            </a:r>
            <a:r>
              <a:rPr lang="en-US" dirty="0" smtClean="0"/>
              <a:t>Data Access</a:t>
            </a:r>
          </a:p>
          <a:p>
            <a:pPr lvl="2"/>
            <a:r>
              <a:rPr lang="en-US" dirty="0" smtClean="0"/>
              <a:t>Defines the exchange of data including values, time and quality </a:t>
            </a:r>
            <a:r>
              <a:rPr lang="en-US" dirty="0" smtClean="0"/>
              <a:t>information.</a:t>
            </a:r>
          </a:p>
          <a:p>
            <a:pPr lvl="1"/>
            <a:r>
              <a:rPr lang="en-US" dirty="0" smtClean="0"/>
              <a:t>OPC </a:t>
            </a:r>
            <a:r>
              <a:rPr lang="en-US" dirty="0" smtClean="0"/>
              <a:t>Alarms and </a:t>
            </a:r>
            <a:r>
              <a:rPr lang="en-US" dirty="0" smtClean="0"/>
              <a:t>Events</a:t>
            </a:r>
          </a:p>
          <a:p>
            <a:pPr lvl="2"/>
            <a:r>
              <a:rPr lang="en-US" dirty="0" smtClean="0"/>
              <a:t>Defines </a:t>
            </a:r>
            <a:r>
              <a:rPr lang="en-US" dirty="0" smtClean="0"/>
              <a:t>the exchange of alarm and event type message information, as well as variable states and state </a:t>
            </a:r>
            <a:r>
              <a:rPr lang="en-US" dirty="0" smtClean="0"/>
              <a:t>management.</a:t>
            </a:r>
          </a:p>
          <a:p>
            <a:pPr lvl="1"/>
            <a:r>
              <a:rPr lang="en-US" dirty="0" smtClean="0"/>
              <a:t>OPC </a:t>
            </a:r>
            <a:r>
              <a:rPr lang="en-US" dirty="0" smtClean="0"/>
              <a:t>Historical Data </a:t>
            </a:r>
            <a:r>
              <a:rPr lang="en-US" dirty="0" smtClean="0"/>
              <a:t>Access</a:t>
            </a:r>
          </a:p>
          <a:p>
            <a:pPr lvl="2"/>
            <a:r>
              <a:rPr lang="en-US" dirty="0" smtClean="0"/>
              <a:t>Defines </a:t>
            </a:r>
            <a:r>
              <a:rPr lang="en-US" dirty="0" smtClean="0"/>
              <a:t>query methods and analytics that may be applied to historical, time-stamped data.</a:t>
            </a:r>
          </a:p>
        </p:txBody>
      </p:sp>
      <p:pic>
        <p:nvPicPr>
          <p:cNvPr id="3074" name="Picture 2" descr="l3classicintrodu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076" y="1825625"/>
            <a:ext cx="4800600" cy="386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45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316" y="365125"/>
            <a:ext cx="10515600" cy="1325563"/>
          </a:xfrm>
        </p:spPr>
        <p:txBody>
          <a:bodyPr/>
          <a:lstStyle/>
          <a:p>
            <a:pPr lvl="0"/>
            <a:r>
              <a:rPr lang="en-US" dirty="0"/>
              <a:t>What is OPC UA</a:t>
            </a:r>
            <a:r>
              <a:rPr lang="en-US" dirty="0" smtClean="0"/>
              <a:t>?</a:t>
            </a:r>
            <a:endParaRPr lang="en-US" dirty="0"/>
          </a:p>
        </p:txBody>
      </p:sp>
      <p:sp>
        <p:nvSpPr>
          <p:cNvPr id="3" name="Content Placeholder 2"/>
          <p:cNvSpPr>
            <a:spLocks noGrp="1"/>
          </p:cNvSpPr>
          <p:nvPr>
            <p:ph idx="1"/>
          </p:nvPr>
        </p:nvSpPr>
        <p:spPr>
          <a:xfrm>
            <a:off x="522317" y="1690688"/>
            <a:ext cx="6244243" cy="4351338"/>
          </a:xfrm>
        </p:spPr>
        <p:txBody>
          <a:bodyPr>
            <a:noAutofit/>
          </a:bodyPr>
          <a:lstStyle/>
          <a:p>
            <a:pPr marL="228600" lvl="3">
              <a:spcBef>
                <a:spcPts val="1000"/>
              </a:spcBef>
            </a:pPr>
            <a:r>
              <a:rPr lang="en-US" dirty="0"/>
              <a:t>The OPC Unified Architecture (</a:t>
            </a:r>
            <a:r>
              <a:rPr lang="en-US" dirty="0" smtClean="0"/>
              <a:t>UA) is </a:t>
            </a:r>
            <a:r>
              <a:rPr lang="en-US" dirty="0"/>
              <a:t>a platform independent service-oriented architecture </a:t>
            </a:r>
            <a:r>
              <a:rPr lang="en-US" dirty="0" smtClean="0"/>
              <a:t>provides a machine to machine communication protocol to transfer data</a:t>
            </a:r>
            <a:r>
              <a:rPr lang="en-US" dirty="0" smtClean="0"/>
              <a:t>.</a:t>
            </a:r>
          </a:p>
          <a:p>
            <a:pPr marL="0" lvl="3" indent="0">
              <a:spcBef>
                <a:spcPts val="1000"/>
              </a:spcBef>
              <a:buNone/>
            </a:pPr>
            <a:endParaRPr lang="en-US" dirty="0" smtClean="0"/>
          </a:p>
          <a:p>
            <a:pPr marL="228600" lvl="3">
              <a:spcBef>
                <a:spcPts val="1000"/>
              </a:spcBef>
            </a:pPr>
            <a:r>
              <a:rPr lang="en-US" dirty="0" smtClean="0"/>
              <a:t>OPC UA </a:t>
            </a:r>
          </a:p>
          <a:p>
            <a:pPr marL="685800" lvl="4">
              <a:spcBef>
                <a:spcPts val="1000"/>
              </a:spcBef>
            </a:pPr>
            <a:r>
              <a:rPr lang="en-US" dirty="0" smtClean="0"/>
              <a:t>P</a:t>
            </a:r>
            <a:r>
              <a:rPr lang="en-US" dirty="0" smtClean="0"/>
              <a:t>latform </a:t>
            </a:r>
            <a:r>
              <a:rPr lang="en-US" dirty="0"/>
              <a:t>for implementing secure end-to-end data exchange between third party </a:t>
            </a:r>
            <a:r>
              <a:rPr lang="en-US" dirty="0" smtClean="0"/>
              <a:t>systems</a:t>
            </a:r>
          </a:p>
          <a:p>
            <a:pPr marL="685800" lvl="4">
              <a:spcBef>
                <a:spcPts val="1000"/>
              </a:spcBef>
            </a:pPr>
            <a:r>
              <a:rPr lang="en-US" dirty="0" smtClean="0"/>
              <a:t>F</a:t>
            </a:r>
            <a:r>
              <a:rPr lang="en-US" dirty="0" smtClean="0"/>
              <a:t>acilitates </a:t>
            </a:r>
            <a:r>
              <a:rPr lang="en-US" dirty="0"/>
              <a:t>interoperability between third-party devices and applications. </a:t>
            </a:r>
            <a:endParaRPr lang="en-US" dirty="0" smtClean="0"/>
          </a:p>
          <a:p>
            <a:pPr marL="685800" lvl="4">
              <a:spcBef>
                <a:spcPts val="1000"/>
              </a:spcBef>
            </a:pPr>
            <a:r>
              <a:rPr lang="en-US" dirty="0"/>
              <a:t>R</a:t>
            </a:r>
            <a:r>
              <a:rPr lang="en-US" dirty="0" smtClean="0"/>
              <a:t>ich </a:t>
            </a:r>
            <a:r>
              <a:rPr lang="en-US" dirty="0"/>
              <a:t>data modeling </a:t>
            </a:r>
            <a:r>
              <a:rPr lang="en-US" dirty="0" smtClean="0"/>
              <a:t>capabilities</a:t>
            </a:r>
            <a:endParaRPr lang="en-US" dirty="0" smtClean="0"/>
          </a:p>
          <a:p>
            <a:pPr marL="685800" lvl="4">
              <a:spcBef>
                <a:spcPts val="1000"/>
              </a:spcBef>
            </a:pPr>
            <a:r>
              <a:rPr lang="en-US" dirty="0"/>
              <a:t>D</a:t>
            </a:r>
            <a:r>
              <a:rPr lang="en-US" dirty="0" smtClean="0"/>
              <a:t>evice-centric approach</a:t>
            </a:r>
            <a:endParaRPr lang="en-US" dirty="0" smtClean="0"/>
          </a:p>
          <a:p>
            <a:pPr marL="685800" lvl="4">
              <a:spcBef>
                <a:spcPts val="1000"/>
              </a:spcBef>
            </a:pPr>
            <a:r>
              <a:rPr lang="en-US" dirty="0" smtClean="0"/>
              <a:t>Widely adopted, </a:t>
            </a:r>
            <a:r>
              <a:rPr lang="en-US" dirty="0"/>
              <a:t>especially in manufacturing </a:t>
            </a:r>
            <a:r>
              <a:rPr lang="en-US" dirty="0" smtClean="0"/>
              <a:t>industry</a:t>
            </a:r>
            <a:endParaRPr lang="en-US" dirty="0" smtClean="0"/>
          </a:p>
          <a:p>
            <a:pPr marL="0" lvl="3" indent="0">
              <a:spcBef>
                <a:spcPts val="1000"/>
              </a:spcBef>
              <a:buNone/>
            </a:pPr>
            <a:endParaRPr lang="en-US" dirty="0"/>
          </a:p>
        </p:txBody>
      </p:sp>
      <p:pic>
        <p:nvPicPr>
          <p:cNvPr id="2050" name="Picture 2" descr="https://opcfoundation.org/wp-content/uploads/2019/05/Collaborations_Logos_5_2019_Branchen_Head_750x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605" y="1592366"/>
            <a:ext cx="543859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9443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858" y="0"/>
            <a:ext cx="10515600" cy="1325563"/>
          </a:xfrm>
        </p:spPr>
        <p:txBody>
          <a:bodyPr/>
          <a:lstStyle/>
          <a:p>
            <a:r>
              <a:rPr lang="en-US" dirty="0" smtClean="0"/>
              <a:t>Why OPC UA </a:t>
            </a:r>
            <a:r>
              <a:rPr lang="en-US" dirty="0" err="1" smtClean="0"/>
              <a:t>PubSub</a:t>
            </a:r>
            <a:r>
              <a:rPr lang="en-US" dirty="0" smtClean="0"/>
              <a:t> was introduced?</a:t>
            </a:r>
            <a:endParaRPr lang="en-US" dirty="0"/>
          </a:p>
        </p:txBody>
      </p:sp>
      <p:sp>
        <p:nvSpPr>
          <p:cNvPr id="3" name="Content Placeholder 2"/>
          <p:cNvSpPr>
            <a:spLocks noGrp="1"/>
          </p:cNvSpPr>
          <p:nvPr>
            <p:ph idx="1"/>
          </p:nvPr>
        </p:nvSpPr>
        <p:spPr>
          <a:xfrm>
            <a:off x="916858" y="1325563"/>
            <a:ext cx="10515600" cy="4351338"/>
          </a:xfrm>
        </p:spPr>
        <p:txBody>
          <a:bodyPr>
            <a:normAutofit/>
          </a:bodyPr>
          <a:lstStyle/>
          <a:p>
            <a:r>
              <a:rPr lang="en-US" sz="1800" dirty="0" err="1"/>
              <a:t>PubSub</a:t>
            </a:r>
            <a:r>
              <a:rPr lang="en-US" sz="1800" dirty="0"/>
              <a:t> enables the use of OPC UA directly over the Internet (Wide Area Networks) by utilizing popular data transports like MQTT and AMQP while retaining its key OPC UA end-to-end security and standardized data modeling advantages. </a:t>
            </a:r>
            <a:endParaRPr lang="en-US" sz="1800" dirty="0" smtClean="0"/>
          </a:p>
          <a:p>
            <a:r>
              <a:rPr lang="en-US" sz="1800" dirty="0" err="1" smtClean="0"/>
              <a:t>PubSub</a:t>
            </a:r>
            <a:r>
              <a:rPr lang="en-US" sz="1800" dirty="0" smtClean="0"/>
              <a:t> </a:t>
            </a:r>
            <a:r>
              <a:rPr lang="en-US" sz="1800" dirty="0"/>
              <a:t>also enables use of the User Data Protocol (UDP) for establishing low-latency, loss tolerating connections on LANs</a:t>
            </a:r>
            <a:r>
              <a:rPr lang="en-US" sz="1800" dirty="0" smtClean="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5703" y="2703872"/>
            <a:ext cx="7420062" cy="3844412"/>
          </a:xfrm>
          <a:prstGeom prst="rect">
            <a:avLst/>
          </a:prstGeom>
        </p:spPr>
      </p:pic>
      <p:sp>
        <p:nvSpPr>
          <p:cNvPr id="5" name="TextBox 4"/>
          <p:cNvSpPr txBox="1"/>
          <p:nvPr/>
        </p:nvSpPr>
        <p:spPr>
          <a:xfrm>
            <a:off x="4108847" y="6488668"/>
            <a:ext cx="4483510" cy="369332"/>
          </a:xfrm>
          <a:prstGeom prst="rect">
            <a:avLst/>
          </a:prstGeom>
          <a:noFill/>
        </p:spPr>
        <p:txBody>
          <a:bodyPr wrap="square" rtlCol="0">
            <a:spAutoFit/>
          </a:bodyPr>
          <a:lstStyle/>
          <a:p>
            <a:r>
              <a:rPr lang="en-US" dirty="0" smtClean="0"/>
              <a:t>Based on image from opcfoundation.org</a:t>
            </a:r>
            <a:endParaRPr lang="en-US" dirty="0"/>
          </a:p>
        </p:txBody>
      </p:sp>
    </p:spTree>
    <p:extLst>
      <p:ext uri="{BB962C8B-B14F-4D97-AF65-F5344CB8AC3E}">
        <p14:creationId xmlns:p14="http://schemas.microsoft.com/office/powerpoint/2010/main" val="3163474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820" y="76819"/>
            <a:ext cx="10515600" cy="1325563"/>
          </a:xfrm>
        </p:spPr>
        <p:txBody>
          <a:bodyPr/>
          <a:lstStyle/>
          <a:p>
            <a:r>
              <a:rPr lang="en-US" dirty="0"/>
              <a:t>OPC UA – Message Lifecycle</a:t>
            </a:r>
          </a:p>
        </p:txBody>
      </p:sp>
      <p:sp>
        <p:nvSpPr>
          <p:cNvPr id="3" name="Text Placeholder 2"/>
          <p:cNvSpPr>
            <a:spLocks noGrp="1"/>
          </p:cNvSpPr>
          <p:nvPr>
            <p:ph type="body" idx="1"/>
          </p:nvPr>
        </p:nvSpPr>
        <p:spPr>
          <a:xfrm>
            <a:off x="-1" y="1333164"/>
            <a:ext cx="6214469" cy="992708"/>
          </a:xfrm>
          <a:ln w="9525">
            <a:solidFill>
              <a:schemeClr val="tx1"/>
            </a:solidFill>
          </a:ln>
        </p:spPr>
        <p:txBody>
          <a:bodyPr/>
          <a:lstStyle/>
          <a:p>
            <a:pPr algn="ctr"/>
            <a:r>
              <a:rPr lang="en-US" dirty="0" smtClean="0"/>
              <a:t>Publisher</a:t>
            </a:r>
            <a:endParaRPr lang="en-US" dirty="0"/>
          </a:p>
        </p:txBody>
      </p:sp>
      <p:pic>
        <p:nvPicPr>
          <p:cNvPr id="7" name="Content Placeholder 6">
            <a:extLst>
              <a:ext uri="{FF2B5EF4-FFF2-40B4-BE49-F238E27FC236}">
                <a16:creationId xmlns:a16="http://schemas.microsoft.com/office/drawing/2014/main" id="{057ED037-246F-BF4E-BCD8-EAFEBDCD690C}"/>
              </a:ext>
            </a:extLst>
          </p:cNvPr>
          <p:cNvPicPr>
            <a:picLocks noGrp="1" noChangeAspect="1"/>
          </p:cNvPicPr>
          <p:nvPr>
            <p:ph sz="half" idx="2"/>
          </p:nvPr>
        </p:nvPicPr>
        <p:blipFill rotWithShape="1">
          <a:blip r:embed="rId3"/>
          <a:stretch/>
        </p:blipFill>
        <p:spPr>
          <a:xfrm>
            <a:off x="0" y="2325872"/>
            <a:ext cx="6214471" cy="4153586"/>
          </a:xfrm>
          <a:prstGeom prst="rect">
            <a:avLst/>
          </a:prstGeom>
          <a:ln w="9525">
            <a:solidFill>
              <a:schemeClr val="tx1"/>
            </a:solidFill>
          </a:ln>
        </p:spPr>
      </p:pic>
      <p:sp>
        <p:nvSpPr>
          <p:cNvPr id="5" name="Text Placeholder 4"/>
          <p:cNvSpPr>
            <a:spLocks noGrp="1"/>
          </p:cNvSpPr>
          <p:nvPr>
            <p:ph type="body" sz="quarter" idx="3"/>
          </p:nvPr>
        </p:nvSpPr>
        <p:spPr>
          <a:xfrm>
            <a:off x="6214470" y="1333164"/>
            <a:ext cx="5977529" cy="992708"/>
          </a:xfrm>
          <a:ln w="9525">
            <a:solidFill>
              <a:schemeClr val="tx1"/>
            </a:solidFill>
          </a:ln>
        </p:spPr>
        <p:txBody>
          <a:bodyPr/>
          <a:lstStyle/>
          <a:p>
            <a:pPr algn="ctr"/>
            <a:r>
              <a:rPr lang="en-US" dirty="0" smtClean="0"/>
              <a:t>Subscriber</a:t>
            </a:r>
            <a:endParaRPr lang="en-US" dirty="0"/>
          </a:p>
        </p:txBody>
      </p:sp>
      <p:pic>
        <p:nvPicPr>
          <p:cNvPr id="8" name="Content Placeholder 7">
            <a:extLst>
              <a:ext uri="{FF2B5EF4-FFF2-40B4-BE49-F238E27FC236}">
                <a16:creationId xmlns:a16="http://schemas.microsoft.com/office/drawing/2014/main" id="{B98E49B3-BA24-2249-A460-DF552F3C5A77}"/>
              </a:ext>
            </a:extLst>
          </p:cNvPr>
          <p:cNvPicPr>
            <a:picLocks noGrp="1" noChangeAspect="1"/>
          </p:cNvPicPr>
          <p:nvPr>
            <p:ph sz="quarter" idx="4"/>
          </p:nvPr>
        </p:nvPicPr>
        <p:blipFill>
          <a:blip r:embed="rId4"/>
          <a:stretch>
            <a:fillRect/>
          </a:stretch>
        </p:blipFill>
        <p:spPr>
          <a:xfrm>
            <a:off x="6214471" y="2325872"/>
            <a:ext cx="5977529" cy="4153586"/>
          </a:xfrm>
          <a:prstGeom prst="rect">
            <a:avLst/>
          </a:prstGeom>
          <a:ln w="9525">
            <a:solidFill>
              <a:schemeClr val="tx1"/>
            </a:solidFill>
          </a:ln>
        </p:spPr>
      </p:pic>
    </p:spTree>
    <p:extLst>
      <p:ext uri="{BB962C8B-B14F-4D97-AF65-F5344CB8AC3E}">
        <p14:creationId xmlns:p14="http://schemas.microsoft.com/office/powerpoint/2010/main" val="1082892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OPC UA -Broker-less</a:t>
            </a:r>
            <a:endParaRPr lang="en-US" sz="4000" dirty="0"/>
          </a:p>
        </p:txBody>
      </p:sp>
      <p:sp>
        <p:nvSpPr>
          <p:cNvPr id="3" name="Content Placeholder 2"/>
          <p:cNvSpPr>
            <a:spLocks noGrp="1"/>
          </p:cNvSpPr>
          <p:nvPr>
            <p:ph idx="1"/>
          </p:nvPr>
        </p:nvSpPr>
        <p:spPr>
          <a:xfrm>
            <a:off x="838200" y="1636561"/>
            <a:ext cx="10515600" cy="898120"/>
          </a:xfrm>
        </p:spPr>
        <p:txBody>
          <a:bodyPr>
            <a:normAutofit/>
          </a:bodyPr>
          <a:lstStyle/>
          <a:p>
            <a:pPr marL="0" indent="0">
              <a:buNone/>
            </a:pPr>
            <a:r>
              <a:rPr lang="en-US" sz="2000" dirty="0" smtClean="0"/>
              <a:t>The broker-less variant, the one that we are using relies on the network infrastructure to deliver Network Messages </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640" y="2480554"/>
            <a:ext cx="5869072" cy="3273770"/>
          </a:xfrm>
          <a:prstGeom prst="rect">
            <a:avLst/>
          </a:prstGeom>
        </p:spPr>
      </p:pic>
      <p:sp>
        <p:nvSpPr>
          <p:cNvPr id="6" name="TextBox 5"/>
          <p:cNvSpPr txBox="1"/>
          <p:nvPr/>
        </p:nvSpPr>
        <p:spPr>
          <a:xfrm>
            <a:off x="3574914" y="6039921"/>
            <a:ext cx="4747098" cy="369332"/>
          </a:xfrm>
          <a:prstGeom prst="rect">
            <a:avLst/>
          </a:prstGeom>
          <a:noFill/>
        </p:spPr>
        <p:txBody>
          <a:bodyPr wrap="square" rtlCol="0">
            <a:spAutoFit/>
          </a:bodyPr>
          <a:lstStyle/>
          <a:p>
            <a:pPr algn="ctr"/>
            <a:r>
              <a:rPr lang="en-US" dirty="0" smtClean="0"/>
              <a:t>Broker-less model overview</a:t>
            </a:r>
            <a:endParaRPr lang="en-US" dirty="0"/>
          </a:p>
        </p:txBody>
      </p:sp>
    </p:spTree>
    <p:extLst>
      <p:ext uri="{BB962C8B-B14F-4D97-AF65-F5344CB8AC3E}">
        <p14:creationId xmlns:p14="http://schemas.microsoft.com/office/powerpoint/2010/main" val="14681650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4309"/>
            <a:ext cx="10515600" cy="1325563"/>
          </a:xfrm>
        </p:spPr>
        <p:txBody>
          <a:bodyPr>
            <a:normAutofit/>
          </a:bodyPr>
          <a:lstStyle/>
          <a:p>
            <a:r>
              <a:rPr lang="en-US" sz="4000" dirty="0" smtClean="0"/>
              <a:t>OPC UA - Broker-based</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04760"/>
            <a:ext cx="5820629" cy="3025402"/>
          </a:xfrm>
        </p:spPr>
      </p:pic>
      <p:sp>
        <p:nvSpPr>
          <p:cNvPr id="7" name="TextBox 6"/>
          <p:cNvSpPr txBox="1"/>
          <p:nvPr/>
        </p:nvSpPr>
        <p:spPr>
          <a:xfrm>
            <a:off x="933854" y="1583120"/>
            <a:ext cx="9990307" cy="646331"/>
          </a:xfrm>
          <a:prstGeom prst="rect">
            <a:avLst/>
          </a:prstGeom>
          <a:noFill/>
        </p:spPr>
        <p:txBody>
          <a:bodyPr wrap="square" rtlCol="0">
            <a:spAutoFit/>
          </a:bodyPr>
          <a:lstStyle/>
          <a:p>
            <a:r>
              <a:rPr lang="en-US" dirty="0" smtClean="0"/>
              <a:t>A broker based model requires use of messaging protocols that a broker understands, like AMQP or MQTT. </a:t>
            </a:r>
            <a:endParaRPr lang="en-US" dirty="0"/>
          </a:p>
        </p:txBody>
      </p:sp>
      <p:sp>
        <p:nvSpPr>
          <p:cNvPr id="8" name="TextBox 7"/>
          <p:cNvSpPr txBox="1"/>
          <p:nvPr/>
        </p:nvSpPr>
        <p:spPr>
          <a:xfrm>
            <a:off x="1181909" y="5605471"/>
            <a:ext cx="4747098" cy="369332"/>
          </a:xfrm>
          <a:prstGeom prst="rect">
            <a:avLst/>
          </a:prstGeom>
          <a:noFill/>
        </p:spPr>
        <p:txBody>
          <a:bodyPr wrap="square" rtlCol="0">
            <a:spAutoFit/>
          </a:bodyPr>
          <a:lstStyle/>
          <a:p>
            <a:pPr algn="ctr"/>
            <a:r>
              <a:rPr lang="en-US" dirty="0" smtClean="0"/>
              <a:t>Broker model overview</a:t>
            </a:r>
            <a:endParaRPr lang="en-US" dirty="0"/>
          </a:p>
        </p:txBody>
      </p:sp>
      <p:sp>
        <p:nvSpPr>
          <p:cNvPr id="9" name="TextBox 8"/>
          <p:cNvSpPr txBox="1"/>
          <p:nvPr/>
        </p:nvSpPr>
        <p:spPr>
          <a:xfrm>
            <a:off x="6936262" y="2229450"/>
            <a:ext cx="4417538" cy="2708434"/>
          </a:xfrm>
          <a:prstGeom prst="rect">
            <a:avLst/>
          </a:prstGeom>
          <a:noFill/>
        </p:spPr>
        <p:txBody>
          <a:bodyPr wrap="square" rtlCol="0">
            <a:spAutoFit/>
          </a:bodyPr>
          <a:lstStyle/>
          <a:p>
            <a:r>
              <a:rPr lang="en-US" dirty="0" err="1" smtClean="0"/>
              <a:t>QoS</a:t>
            </a:r>
            <a:r>
              <a:rPr lang="en-US" dirty="0" smtClean="0"/>
              <a:t>:</a:t>
            </a:r>
          </a:p>
          <a:p>
            <a:r>
              <a:rPr lang="en-US" dirty="0" err="1" smtClean="0"/>
              <a:t>RequestedDeliveryGuarantee</a:t>
            </a:r>
            <a:r>
              <a:rPr lang="en-US" dirty="0" smtClean="0"/>
              <a:t/>
            </a:r>
            <a:br>
              <a:rPr lang="en-US" dirty="0" smtClean="0"/>
            </a:br>
            <a:r>
              <a:rPr lang="en-US" dirty="0" smtClean="0"/>
              <a:t/>
            </a:r>
            <a:br>
              <a:rPr lang="en-US" dirty="0" smtClean="0"/>
            </a:br>
            <a:r>
              <a:rPr lang="en-US" sz="1400" dirty="0" err="1" smtClean="0"/>
              <a:t>BrokerTransportQualityofService</a:t>
            </a:r>
            <a:r>
              <a:rPr lang="en-US" sz="1400" dirty="0" smtClean="0"/>
              <a:t> parameter can be specified for different delivery guarantees that will apply to all the </a:t>
            </a:r>
            <a:r>
              <a:rPr lang="en-US" sz="1400" dirty="0" err="1" smtClean="0"/>
              <a:t>NetworkMessages</a:t>
            </a:r>
            <a:r>
              <a:rPr lang="en-US" sz="1400" dirty="0" smtClean="0"/>
              <a:t>:</a:t>
            </a:r>
          </a:p>
          <a:p>
            <a:pPr marL="228600" indent="-228600">
              <a:buAutoNum type="arabicPeriod"/>
            </a:pPr>
            <a:endParaRPr lang="en-US" sz="1400" dirty="0" smtClean="0"/>
          </a:p>
          <a:p>
            <a:pPr marL="228600" indent="-228600">
              <a:buAutoNum type="arabicPeriod"/>
            </a:pPr>
            <a:r>
              <a:rPr lang="en-US" sz="1400" dirty="0" smtClean="0"/>
              <a:t>BestEffort_1</a:t>
            </a:r>
          </a:p>
          <a:p>
            <a:pPr marL="228600" indent="-228600">
              <a:buFontTx/>
              <a:buAutoNum type="arabicPeriod"/>
            </a:pPr>
            <a:r>
              <a:rPr lang="en-US" sz="1400" dirty="0"/>
              <a:t>AtLeastOnce_2 </a:t>
            </a:r>
            <a:endParaRPr lang="en-US" sz="1400" dirty="0" smtClean="0"/>
          </a:p>
          <a:p>
            <a:pPr marL="228600" indent="-228600">
              <a:buFontTx/>
              <a:buAutoNum type="arabicPeriod"/>
            </a:pPr>
            <a:r>
              <a:rPr lang="en-US" sz="1400" dirty="0" smtClean="0"/>
              <a:t>AtMostOnce_3</a:t>
            </a:r>
          </a:p>
          <a:p>
            <a:pPr marL="228600" indent="-228600">
              <a:buFontTx/>
              <a:buAutoNum type="arabicPeriod"/>
            </a:pPr>
            <a:r>
              <a:rPr lang="en-US" sz="1400" dirty="0" smtClean="0"/>
              <a:t>ExactlyOnce_4 </a:t>
            </a:r>
            <a:r>
              <a:rPr lang="en-US" dirty="0"/>
              <a:t>	</a:t>
            </a:r>
          </a:p>
        </p:txBody>
      </p:sp>
    </p:spTree>
    <p:extLst>
      <p:ext uri="{BB962C8B-B14F-4D97-AF65-F5344CB8AC3E}">
        <p14:creationId xmlns:p14="http://schemas.microsoft.com/office/powerpoint/2010/main" val="22223307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OPC UA – Configuration Options</a:t>
            </a:r>
            <a:endParaRPr lang="en-US" dirty="0"/>
          </a:p>
        </p:txBody>
      </p:sp>
      <p:sp>
        <p:nvSpPr>
          <p:cNvPr id="3" name="Text Placeholder 2"/>
          <p:cNvSpPr>
            <a:spLocks noGrp="1"/>
          </p:cNvSpPr>
          <p:nvPr>
            <p:ph type="body" idx="1"/>
          </p:nvPr>
        </p:nvSpPr>
        <p:spPr>
          <a:xfrm>
            <a:off x="839789" y="1681163"/>
            <a:ext cx="3602816" cy="823912"/>
          </a:xfrm>
        </p:spPr>
        <p:txBody>
          <a:bodyPr>
            <a:normAutofit/>
          </a:bodyPr>
          <a:lstStyle/>
          <a:p>
            <a:r>
              <a:rPr lang="en-US" sz="2000" dirty="0" smtClean="0"/>
              <a:t>Message Configuration Options</a:t>
            </a:r>
            <a:endParaRPr lang="en-US" sz="2000" dirty="0"/>
          </a:p>
        </p:txBody>
      </p:sp>
      <p:sp>
        <p:nvSpPr>
          <p:cNvPr id="4" name="Content Placeholder 3"/>
          <p:cNvSpPr>
            <a:spLocks noGrp="1"/>
          </p:cNvSpPr>
          <p:nvPr>
            <p:ph sz="half" idx="2"/>
          </p:nvPr>
        </p:nvSpPr>
        <p:spPr>
          <a:xfrm>
            <a:off x="839788" y="3051234"/>
            <a:ext cx="3602816" cy="2948074"/>
          </a:xfrm>
        </p:spPr>
        <p:txBody>
          <a:bodyPr>
            <a:noAutofit/>
          </a:bodyPr>
          <a:lstStyle/>
          <a:p>
            <a:r>
              <a:rPr lang="en-US" sz="2000" dirty="0" smtClean="0"/>
              <a:t>Broker - less</a:t>
            </a:r>
            <a:endParaRPr lang="en-US" sz="2000" dirty="0"/>
          </a:p>
          <a:p>
            <a:pPr lvl="1"/>
            <a:r>
              <a:rPr lang="en-US" sz="1800" dirty="0"/>
              <a:t>UADP Messages over UDP</a:t>
            </a:r>
          </a:p>
          <a:p>
            <a:pPr lvl="1"/>
            <a:r>
              <a:rPr lang="en-US" sz="1800" dirty="0"/>
              <a:t>UADP </a:t>
            </a:r>
            <a:r>
              <a:rPr lang="en-US" sz="1800" dirty="0" smtClean="0"/>
              <a:t>Messages </a:t>
            </a:r>
            <a:r>
              <a:rPr lang="en-US" sz="1800" dirty="0"/>
              <a:t>over Ethernet</a:t>
            </a:r>
          </a:p>
          <a:p>
            <a:r>
              <a:rPr lang="en-US" sz="2000" dirty="0" smtClean="0"/>
              <a:t>Broker</a:t>
            </a:r>
            <a:endParaRPr lang="en-US" sz="2000" dirty="0"/>
          </a:p>
          <a:p>
            <a:pPr lvl="1"/>
            <a:r>
              <a:rPr lang="en-US" sz="1800" dirty="0"/>
              <a:t>UADP Messages over  AMQP</a:t>
            </a:r>
          </a:p>
          <a:p>
            <a:pPr lvl="1"/>
            <a:r>
              <a:rPr lang="en-US" sz="1800" dirty="0"/>
              <a:t>UADP Messages over MQTT</a:t>
            </a:r>
          </a:p>
          <a:p>
            <a:pPr lvl="1"/>
            <a:r>
              <a:rPr lang="en-US" sz="1800" dirty="0"/>
              <a:t>JSON Messages over AMQP</a:t>
            </a:r>
          </a:p>
          <a:p>
            <a:pPr lvl="1"/>
            <a:r>
              <a:rPr lang="en-US" sz="1800" dirty="0"/>
              <a:t>JSON </a:t>
            </a:r>
            <a:r>
              <a:rPr lang="en-US" sz="1800" dirty="0" smtClean="0"/>
              <a:t>Messages </a:t>
            </a:r>
            <a:r>
              <a:rPr lang="en-US" sz="1800" dirty="0"/>
              <a:t>over </a:t>
            </a:r>
            <a:r>
              <a:rPr lang="en-US" sz="1800" dirty="0" smtClean="0"/>
              <a:t>MQTT</a:t>
            </a:r>
          </a:p>
          <a:p>
            <a:pPr marL="0" indent="0">
              <a:buNone/>
            </a:pPr>
            <a:endParaRPr lang="en-US" sz="2000" dirty="0"/>
          </a:p>
        </p:txBody>
      </p:sp>
      <p:sp>
        <p:nvSpPr>
          <p:cNvPr id="7" name="Text Placeholder 2"/>
          <p:cNvSpPr>
            <a:spLocks noGrp="1"/>
          </p:cNvSpPr>
          <p:nvPr>
            <p:ph type="body" sz="quarter" idx="3"/>
          </p:nvPr>
        </p:nvSpPr>
        <p:spPr>
          <a:xfrm>
            <a:off x="4520393" y="1686918"/>
            <a:ext cx="3602816" cy="823912"/>
          </a:xfrm>
        </p:spPr>
        <p:txBody>
          <a:bodyPr>
            <a:normAutofit/>
          </a:bodyPr>
          <a:lstStyle/>
          <a:p>
            <a:r>
              <a:rPr lang="en-US" sz="2000" dirty="0" smtClean="0"/>
              <a:t>Encoding</a:t>
            </a:r>
            <a:endParaRPr lang="en-US" sz="2000" dirty="0"/>
          </a:p>
        </p:txBody>
      </p:sp>
      <p:sp>
        <p:nvSpPr>
          <p:cNvPr id="8" name="Content Placeholder 3"/>
          <p:cNvSpPr>
            <a:spLocks noGrp="1"/>
          </p:cNvSpPr>
          <p:nvPr>
            <p:ph sz="quarter" idx="4"/>
          </p:nvPr>
        </p:nvSpPr>
        <p:spPr>
          <a:xfrm>
            <a:off x="4520393" y="3051234"/>
            <a:ext cx="3525027" cy="1819474"/>
          </a:xfrm>
        </p:spPr>
        <p:txBody>
          <a:bodyPr>
            <a:normAutofit lnSpcReduction="10000"/>
          </a:bodyPr>
          <a:lstStyle/>
          <a:p>
            <a:r>
              <a:rPr lang="en-US" sz="1800" dirty="0" smtClean="0"/>
              <a:t>OPC UA Binary </a:t>
            </a:r>
            <a:r>
              <a:rPr lang="en-US" sz="1800" dirty="0" smtClean="0"/>
              <a:t>– High Performance </a:t>
            </a:r>
          </a:p>
          <a:p>
            <a:r>
              <a:rPr lang="en-US" sz="1800" dirty="0" smtClean="0"/>
              <a:t>OPC UA JSON </a:t>
            </a:r>
            <a:r>
              <a:rPr lang="en-US" sz="1800" dirty="0" smtClean="0"/>
              <a:t>– Supports </a:t>
            </a:r>
            <a:r>
              <a:rPr lang="en-US" sz="1800" dirty="0" smtClean="0"/>
              <a:t>interoperability</a:t>
            </a:r>
          </a:p>
          <a:p>
            <a:r>
              <a:rPr lang="en-US" sz="1800" dirty="0" smtClean="0"/>
              <a:t>OPC UA XML – used for web services</a:t>
            </a:r>
            <a:endParaRPr lang="en-US" sz="1800" dirty="0"/>
          </a:p>
        </p:txBody>
      </p:sp>
      <p:sp>
        <p:nvSpPr>
          <p:cNvPr id="9" name="Content Placeholder 3"/>
          <p:cNvSpPr>
            <a:spLocks noGrp="1"/>
          </p:cNvSpPr>
          <p:nvPr>
            <p:ph sz="half" idx="4294967295"/>
          </p:nvPr>
        </p:nvSpPr>
        <p:spPr>
          <a:xfrm>
            <a:off x="8123209" y="3051234"/>
            <a:ext cx="3602037" cy="3092450"/>
          </a:xfrm>
        </p:spPr>
        <p:txBody>
          <a:bodyPr>
            <a:normAutofit fontScale="92500" lnSpcReduction="10000"/>
          </a:bodyPr>
          <a:lstStyle/>
          <a:p>
            <a:r>
              <a:rPr lang="en-US" sz="2000" dirty="0" smtClean="0"/>
              <a:t>AMQP</a:t>
            </a:r>
          </a:p>
          <a:p>
            <a:pPr lvl="1"/>
            <a:r>
              <a:rPr lang="en-US" sz="1800" dirty="0" smtClean="0"/>
              <a:t>AtMostOnce_1</a:t>
            </a:r>
          </a:p>
          <a:p>
            <a:pPr lvl="1"/>
            <a:r>
              <a:rPr lang="en-US" sz="1800" dirty="0" smtClean="0"/>
              <a:t>AtLeastOnce_2</a:t>
            </a:r>
          </a:p>
          <a:p>
            <a:pPr lvl="1"/>
            <a:r>
              <a:rPr lang="en-US" sz="1800" dirty="0" smtClean="0"/>
              <a:t>ExactlyOnce_3</a:t>
            </a:r>
          </a:p>
          <a:p>
            <a:r>
              <a:rPr lang="en-US" sz="2000" dirty="0" smtClean="0"/>
              <a:t>MQTT</a:t>
            </a:r>
          </a:p>
          <a:p>
            <a:pPr lvl="1"/>
            <a:r>
              <a:rPr lang="en-US" sz="1800" dirty="0" smtClean="0"/>
              <a:t>AtMostOnce_1 </a:t>
            </a:r>
            <a:r>
              <a:rPr lang="en-US" sz="1800" dirty="0"/>
              <a:t>is mapped to MQTT </a:t>
            </a:r>
            <a:r>
              <a:rPr lang="en-US" sz="1800" dirty="0" err="1"/>
              <a:t>QoS</a:t>
            </a:r>
            <a:r>
              <a:rPr lang="en-US" sz="1800" dirty="0"/>
              <a:t> 0. </a:t>
            </a:r>
            <a:endParaRPr lang="en-US" sz="1800" dirty="0" smtClean="0"/>
          </a:p>
          <a:p>
            <a:pPr lvl="1"/>
            <a:r>
              <a:rPr lang="en-US" sz="1800" dirty="0" smtClean="0"/>
              <a:t>AtLeastOnce_2 </a:t>
            </a:r>
            <a:r>
              <a:rPr lang="en-US" sz="1800" dirty="0"/>
              <a:t>is mapped to MQTT </a:t>
            </a:r>
            <a:r>
              <a:rPr lang="en-US" sz="1800" dirty="0" err="1"/>
              <a:t>QoS</a:t>
            </a:r>
            <a:r>
              <a:rPr lang="en-US" sz="1800" dirty="0"/>
              <a:t> 1. </a:t>
            </a:r>
            <a:endParaRPr lang="en-US" sz="1800" dirty="0" smtClean="0"/>
          </a:p>
          <a:p>
            <a:pPr lvl="1"/>
            <a:r>
              <a:rPr lang="en-US" sz="1800" dirty="0" smtClean="0"/>
              <a:t>ExactlyOnce_3 </a:t>
            </a:r>
            <a:r>
              <a:rPr lang="en-US" sz="1800" dirty="0"/>
              <a:t>is mapped to MQTT </a:t>
            </a:r>
            <a:r>
              <a:rPr lang="en-US" sz="1800" dirty="0" err="1"/>
              <a:t>Qos</a:t>
            </a:r>
            <a:r>
              <a:rPr lang="en-US" sz="1800" dirty="0"/>
              <a:t> 2. </a:t>
            </a:r>
          </a:p>
          <a:p>
            <a:pPr lvl="1"/>
            <a:endParaRPr lang="en-US" sz="2000" dirty="0"/>
          </a:p>
        </p:txBody>
      </p:sp>
      <p:sp>
        <p:nvSpPr>
          <p:cNvPr id="11" name="Text Placeholder 2"/>
          <p:cNvSpPr txBox="1">
            <a:spLocks/>
          </p:cNvSpPr>
          <p:nvPr/>
        </p:nvSpPr>
        <p:spPr>
          <a:xfrm>
            <a:off x="8200997" y="1688803"/>
            <a:ext cx="360281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err="1" smtClean="0"/>
              <a:t>QoS</a:t>
            </a:r>
            <a:endParaRPr lang="en-US" sz="2000" dirty="0"/>
          </a:p>
        </p:txBody>
      </p:sp>
    </p:spTree>
    <p:extLst>
      <p:ext uri="{BB962C8B-B14F-4D97-AF65-F5344CB8AC3E}">
        <p14:creationId xmlns:p14="http://schemas.microsoft.com/office/powerpoint/2010/main" val="19471191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of Things and Middleware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2020903"/>
            <a:ext cx="6045610" cy="4004054"/>
          </a:xfrm>
        </p:spPr>
      </p:pic>
      <p:sp>
        <p:nvSpPr>
          <p:cNvPr id="5" name="TextBox 4"/>
          <p:cNvSpPr txBox="1"/>
          <p:nvPr/>
        </p:nvSpPr>
        <p:spPr>
          <a:xfrm>
            <a:off x="7767484" y="2880852"/>
            <a:ext cx="3775587" cy="2585323"/>
          </a:xfrm>
          <a:prstGeom prst="rect">
            <a:avLst/>
          </a:prstGeom>
          <a:noFill/>
        </p:spPr>
        <p:txBody>
          <a:bodyPr wrap="square" rtlCol="0">
            <a:spAutoFit/>
          </a:bodyPr>
          <a:lstStyle/>
          <a:p>
            <a:r>
              <a:rPr lang="en-US" sz="2400" dirty="0"/>
              <a:t>The middleware for </a:t>
            </a:r>
            <a:r>
              <a:rPr lang="en-US" sz="2400" dirty="0" err="1"/>
              <a:t>IoT</a:t>
            </a:r>
            <a:r>
              <a:rPr lang="en-US" sz="2400" dirty="0"/>
              <a:t> acts as a bond joining the heterogeneous domains of applications communicating over heterogeneous interfaces.</a:t>
            </a:r>
          </a:p>
          <a:p>
            <a:endParaRPr lang="en-US" dirty="0"/>
          </a:p>
        </p:txBody>
      </p:sp>
    </p:spTree>
    <p:extLst>
      <p:ext uri="{BB962C8B-B14F-4D97-AF65-F5344CB8AC3E}">
        <p14:creationId xmlns:p14="http://schemas.microsoft.com/office/powerpoint/2010/main" val="24803479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954" y="4497510"/>
            <a:ext cx="10515600" cy="1325563"/>
          </a:xfrm>
        </p:spPr>
        <p:txBody>
          <a:bodyPr/>
          <a:lstStyle/>
          <a:p>
            <a:r>
              <a:rPr lang="en-US" dirty="0" smtClean="0"/>
              <a:t>MQTT</a:t>
            </a:r>
            <a:endParaRPr lang="en-US" dirty="0"/>
          </a:p>
        </p:txBody>
      </p:sp>
    </p:spTree>
    <p:extLst>
      <p:ext uri="{BB962C8B-B14F-4D97-AF65-F5344CB8AC3E}">
        <p14:creationId xmlns:p14="http://schemas.microsoft.com/office/powerpoint/2010/main" val="36690533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MQTT?</a:t>
            </a:r>
            <a:endParaRPr lang="en-US" dirty="0"/>
          </a:p>
        </p:txBody>
      </p:sp>
      <p:sp>
        <p:nvSpPr>
          <p:cNvPr id="3" name="Content Placeholder 2"/>
          <p:cNvSpPr>
            <a:spLocks noGrp="1"/>
          </p:cNvSpPr>
          <p:nvPr>
            <p:ph idx="1"/>
          </p:nvPr>
        </p:nvSpPr>
        <p:spPr/>
        <p:txBody>
          <a:bodyPr/>
          <a:lstStyle/>
          <a:p>
            <a:r>
              <a:rPr lang="en-US" dirty="0" smtClean="0"/>
              <a:t>MQTT is a machine to machine protocol focused on the interoperable exchange of messages and is designed to be open, simple, lightweight and easy to implement.</a:t>
            </a:r>
          </a:p>
          <a:p>
            <a:r>
              <a:rPr lang="en-US" dirty="0" smtClean="0"/>
              <a:t>MQTT characteristics:</a:t>
            </a:r>
          </a:p>
          <a:p>
            <a:pPr lvl="1"/>
            <a:r>
              <a:rPr lang="en-US" dirty="0" smtClean="0"/>
              <a:t>Low </a:t>
            </a:r>
            <a:r>
              <a:rPr lang="en-US" dirty="0" smtClean="0"/>
              <a:t>overhead (2 bytes header)</a:t>
            </a:r>
          </a:p>
          <a:p>
            <a:pPr lvl="1"/>
            <a:r>
              <a:rPr lang="en-US" dirty="0" smtClean="0"/>
              <a:t>Message centric / Data agnostic</a:t>
            </a:r>
          </a:p>
          <a:p>
            <a:pPr lvl="1"/>
            <a:r>
              <a:rPr lang="en-US" dirty="0" smtClean="0"/>
              <a:t>Centralized</a:t>
            </a:r>
          </a:p>
          <a:p>
            <a:pPr lvl="1"/>
            <a:r>
              <a:rPr lang="en-US" dirty="0" smtClean="0"/>
              <a:t>Built on top of </a:t>
            </a:r>
            <a:r>
              <a:rPr lang="en-US" dirty="0" smtClean="0"/>
              <a:t>TCP</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1285" y="2962102"/>
            <a:ext cx="4110644" cy="2740429"/>
          </a:xfrm>
          <a:prstGeom prst="rect">
            <a:avLst/>
          </a:prstGeom>
        </p:spPr>
      </p:pic>
    </p:spTree>
    <p:extLst>
      <p:ext uri="{BB962C8B-B14F-4D97-AF65-F5344CB8AC3E}">
        <p14:creationId xmlns:p14="http://schemas.microsoft.com/office/powerpoint/2010/main" val="40962490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MQTT Entities</a:t>
            </a:r>
            <a:endParaRPr lang="en-US" dirty="0"/>
          </a:p>
        </p:txBody>
      </p:sp>
      <p:sp>
        <p:nvSpPr>
          <p:cNvPr id="3" name="Content Placeholder 2"/>
          <p:cNvSpPr>
            <a:spLocks noGrp="1"/>
          </p:cNvSpPr>
          <p:nvPr>
            <p:ph idx="1"/>
          </p:nvPr>
        </p:nvSpPr>
        <p:spPr>
          <a:xfrm>
            <a:off x="771699" y="1690688"/>
            <a:ext cx="5984631" cy="4294476"/>
          </a:xfrm>
        </p:spPr>
        <p:txBody>
          <a:bodyPr>
            <a:normAutofit fontScale="70000" lnSpcReduction="20000"/>
          </a:bodyPr>
          <a:lstStyle/>
          <a:p>
            <a:pPr marL="0" indent="0">
              <a:buNone/>
            </a:pPr>
            <a:r>
              <a:rPr lang="en-US" dirty="0" smtClean="0"/>
              <a:t>The core components of MQTT are clients, brokers, sessions, subscriptions and topics</a:t>
            </a:r>
            <a:r>
              <a:rPr lang="en-US" dirty="0" smtClean="0"/>
              <a:t>.</a:t>
            </a:r>
          </a:p>
          <a:p>
            <a:pPr marL="0" indent="0">
              <a:buNone/>
            </a:pPr>
            <a:endParaRPr lang="en-US" dirty="0" smtClean="0"/>
          </a:p>
          <a:p>
            <a:r>
              <a:rPr lang="en-US" dirty="0" smtClean="0"/>
              <a:t>Clients </a:t>
            </a:r>
          </a:p>
          <a:p>
            <a:pPr lvl="1"/>
            <a:r>
              <a:rPr lang="en-US" dirty="0"/>
              <a:t>A</a:t>
            </a:r>
            <a:r>
              <a:rPr lang="en-US" dirty="0" smtClean="0"/>
              <a:t>ny </a:t>
            </a:r>
            <a:r>
              <a:rPr lang="en-US" dirty="0" smtClean="0"/>
              <a:t>device that runs an MQTT library and connects to an MQTT broker over a network</a:t>
            </a:r>
            <a:r>
              <a:rPr lang="en-US" dirty="0" smtClean="0"/>
              <a:t>.</a:t>
            </a:r>
            <a:endParaRPr lang="en-US" dirty="0" smtClean="0"/>
          </a:p>
          <a:p>
            <a:r>
              <a:rPr lang="en-US" dirty="0" smtClean="0"/>
              <a:t>Broker</a:t>
            </a:r>
          </a:p>
          <a:p>
            <a:pPr lvl="1"/>
            <a:r>
              <a:rPr lang="en-US" dirty="0" smtClean="0"/>
              <a:t>Receives </a:t>
            </a:r>
            <a:r>
              <a:rPr lang="en-US" dirty="0" smtClean="0"/>
              <a:t>all the published messages, filters them based on topic and sends them to subscribed clients based on their interest</a:t>
            </a:r>
          </a:p>
          <a:p>
            <a:r>
              <a:rPr lang="en-US" dirty="0" smtClean="0"/>
              <a:t>Sessions</a:t>
            </a:r>
          </a:p>
          <a:p>
            <a:pPr lvl="1"/>
            <a:r>
              <a:rPr lang="en-US" dirty="0" smtClean="0"/>
              <a:t>MQTT </a:t>
            </a:r>
            <a:r>
              <a:rPr lang="en-US" dirty="0" smtClean="0"/>
              <a:t>client’s ongoing connection with a MQTT broker. Sessions can be persistent.</a:t>
            </a:r>
          </a:p>
          <a:p>
            <a:r>
              <a:rPr lang="en-US" dirty="0" smtClean="0"/>
              <a:t>Topics</a:t>
            </a:r>
          </a:p>
          <a:p>
            <a:pPr lvl="1"/>
            <a:r>
              <a:rPr lang="en-US" dirty="0" smtClean="0"/>
              <a:t>Form </a:t>
            </a:r>
            <a:r>
              <a:rPr lang="en-US" dirty="0" smtClean="0"/>
              <a:t>of addressing that allows MQTT clients to share information and filter messages for each client.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792" y="1542992"/>
            <a:ext cx="4496427" cy="3829584"/>
          </a:xfrm>
          <a:prstGeom prst="rect">
            <a:avLst/>
          </a:prstGeom>
        </p:spPr>
      </p:pic>
    </p:spTree>
    <p:extLst>
      <p:ext uri="{BB962C8B-B14F-4D97-AF65-F5344CB8AC3E}">
        <p14:creationId xmlns:p14="http://schemas.microsoft.com/office/powerpoint/2010/main" val="329507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of Service</a:t>
            </a:r>
            <a:endParaRPr lang="en-US" dirty="0"/>
          </a:p>
        </p:txBody>
      </p:sp>
      <p:sp>
        <p:nvSpPr>
          <p:cNvPr id="3" name="Content Placeholder 2"/>
          <p:cNvSpPr>
            <a:spLocks noGrp="1"/>
          </p:cNvSpPr>
          <p:nvPr>
            <p:ph idx="1"/>
          </p:nvPr>
        </p:nvSpPr>
        <p:spPr>
          <a:xfrm>
            <a:off x="838200" y="1825624"/>
            <a:ext cx="5720542" cy="4733117"/>
          </a:xfrm>
        </p:spPr>
        <p:txBody>
          <a:bodyPr>
            <a:normAutofit/>
          </a:bodyPr>
          <a:lstStyle/>
          <a:p>
            <a:r>
              <a:rPr lang="en-US" dirty="0" smtClean="0"/>
              <a:t>There are three </a:t>
            </a:r>
            <a:r>
              <a:rPr lang="en-US" dirty="0" err="1" smtClean="0"/>
              <a:t>QoS</a:t>
            </a:r>
            <a:r>
              <a:rPr lang="en-US" dirty="0" smtClean="0"/>
              <a:t> levels in MQTT</a:t>
            </a:r>
          </a:p>
          <a:p>
            <a:pPr lvl="1"/>
            <a:r>
              <a:rPr lang="en-US" i="1" dirty="0"/>
              <a:t>At most once</a:t>
            </a:r>
            <a:r>
              <a:rPr lang="en-US" dirty="0"/>
              <a:t> (</a:t>
            </a:r>
            <a:r>
              <a:rPr lang="en-US" dirty="0" smtClean="0"/>
              <a:t>0)</a:t>
            </a:r>
          </a:p>
          <a:p>
            <a:pPr lvl="2"/>
            <a:r>
              <a:rPr lang="en-US" dirty="0" smtClean="0"/>
              <a:t>Guarantees a best-effort delivery</a:t>
            </a:r>
          </a:p>
          <a:p>
            <a:pPr lvl="2"/>
            <a:endParaRPr lang="en-US" dirty="0" smtClean="0"/>
          </a:p>
          <a:p>
            <a:pPr lvl="1"/>
            <a:r>
              <a:rPr lang="en-US" i="1" dirty="0" smtClean="0"/>
              <a:t>At </a:t>
            </a:r>
            <a:r>
              <a:rPr lang="en-US" i="1" dirty="0"/>
              <a:t>least once</a:t>
            </a:r>
            <a:r>
              <a:rPr lang="en-US" dirty="0"/>
              <a:t> (</a:t>
            </a:r>
            <a:r>
              <a:rPr lang="en-US" dirty="0" smtClean="0"/>
              <a:t>1)</a:t>
            </a:r>
          </a:p>
          <a:p>
            <a:pPr lvl="2"/>
            <a:r>
              <a:rPr lang="en-US" dirty="0" smtClean="0"/>
              <a:t>Guarantees the message is delivered at least one time to the receiver</a:t>
            </a:r>
          </a:p>
          <a:p>
            <a:pPr marL="914400" lvl="2" indent="0">
              <a:buNone/>
            </a:pPr>
            <a:endParaRPr lang="en-US" dirty="0" smtClean="0"/>
          </a:p>
          <a:p>
            <a:pPr lvl="1"/>
            <a:r>
              <a:rPr lang="en-US" i="1" dirty="0" smtClean="0"/>
              <a:t>Exactly </a:t>
            </a:r>
            <a:r>
              <a:rPr lang="en-US" i="1" dirty="0"/>
              <a:t>once</a:t>
            </a:r>
            <a:r>
              <a:rPr lang="en-US" dirty="0"/>
              <a:t> (2</a:t>
            </a:r>
            <a:r>
              <a:rPr lang="en-US" dirty="0" smtClean="0"/>
              <a:t>)</a:t>
            </a:r>
          </a:p>
          <a:p>
            <a:pPr lvl="2"/>
            <a:r>
              <a:rPr lang="en-US" dirty="0" smtClean="0"/>
              <a:t>Guarantees the message is received only once by the intended recipients</a:t>
            </a:r>
          </a:p>
          <a:p>
            <a:pPr marL="914400" lvl="2" indent="0">
              <a:buNone/>
            </a:pPr>
            <a:endParaRPr lang="en-US" dirty="0" smtClean="0"/>
          </a:p>
          <a:p>
            <a:pPr lvl="1"/>
            <a:endParaRPr lang="en-US" dirty="0"/>
          </a:p>
          <a:p>
            <a:pPr lvl="1"/>
            <a:endParaRPr lang="en-US" dirty="0"/>
          </a:p>
        </p:txBody>
      </p:sp>
      <p:pic>
        <p:nvPicPr>
          <p:cNvPr id="5" name="Content Placeholder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201" y="2322813"/>
            <a:ext cx="4508599" cy="952401"/>
          </a:xfrm>
          <a:prstGeom prst="rect">
            <a:avLst/>
          </a:prstGeom>
        </p:spPr>
      </p:pic>
      <p:pic>
        <p:nvPicPr>
          <p:cNvPr id="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636" y="3852686"/>
            <a:ext cx="4508599" cy="635678"/>
          </a:xfrm>
          <a:prstGeom prst="rect">
            <a:avLst/>
          </a:prstGeom>
        </p:spPr>
      </p:pic>
      <p:pic>
        <p:nvPicPr>
          <p:cNvPr id="7" name="Content Placeholder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8494" y="4930166"/>
            <a:ext cx="3518881" cy="838867"/>
          </a:xfrm>
          <a:prstGeom prst="rect">
            <a:avLst/>
          </a:prstGeom>
        </p:spPr>
      </p:pic>
    </p:spTree>
    <p:extLst>
      <p:ext uri="{BB962C8B-B14F-4D97-AF65-F5344CB8AC3E}">
        <p14:creationId xmlns:p14="http://schemas.microsoft.com/office/powerpoint/2010/main" val="39085443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954" y="4497510"/>
            <a:ext cx="10515600" cy="1325563"/>
          </a:xfrm>
        </p:spPr>
        <p:txBody>
          <a:bodyPr/>
          <a:lstStyle/>
          <a:p>
            <a:r>
              <a:rPr lang="en-US" dirty="0" smtClean="0"/>
              <a:t>DDS</a:t>
            </a:r>
            <a:endParaRPr lang="en-US" dirty="0"/>
          </a:p>
        </p:txBody>
      </p:sp>
    </p:spTree>
    <p:extLst>
      <p:ext uri="{BB962C8B-B14F-4D97-AF65-F5344CB8AC3E}">
        <p14:creationId xmlns:p14="http://schemas.microsoft.com/office/powerpoint/2010/main" val="309365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DDS?</a:t>
            </a:r>
            <a:endParaRPr lang="en-US" dirty="0"/>
          </a:p>
        </p:txBody>
      </p:sp>
      <p:sp>
        <p:nvSpPr>
          <p:cNvPr id="3" name="Content Placeholder 2"/>
          <p:cNvSpPr>
            <a:spLocks noGrp="1"/>
          </p:cNvSpPr>
          <p:nvPr>
            <p:ph idx="1"/>
          </p:nvPr>
        </p:nvSpPr>
        <p:spPr>
          <a:xfrm>
            <a:off x="838200" y="2695238"/>
            <a:ext cx="4988668" cy="3423460"/>
          </a:xfrm>
        </p:spPr>
        <p:txBody>
          <a:bodyPr>
            <a:normAutofit fontScale="85000" lnSpcReduction="20000"/>
          </a:bodyPr>
          <a:lstStyle/>
          <a:p>
            <a:r>
              <a:rPr lang="en-US" dirty="0" smtClean="0"/>
              <a:t>DDS defines a Data-Centric Publish Subscribe model for communication between distributed applications.</a:t>
            </a:r>
          </a:p>
          <a:p>
            <a:pPr lvl="1"/>
            <a:r>
              <a:rPr lang="en-US" dirty="0" smtClean="0"/>
              <a:t>The focus is on the distribution of data between communicating applications</a:t>
            </a:r>
          </a:p>
          <a:p>
            <a:pPr marL="457200" lvl="1" indent="0">
              <a:buNone/>
            </a:pPr>
            <a:endParaRPr lang="en-US" dirty="0" smtClean="0"/>
          </a:p>
          <a:p>
            <a:r>
              <a:rPr lang="en-US" dirty="0" smtClean="0"/>
              <a:t>As per the DCPS approach, DDS has a notion of a global data space which means the infrastructure is aware of the components. </a:t>
            </a:r>
          </a:p>
          <a:p>
            <a:pPr lvl="1"/>
            <a:r>
              <a:rPr lang="en-US" dirty="0" smtClean="0"/>
              <a:t>The applications can read and update entries the global data space</a:t>
            </a:r>
            <a:endParaRPr lang="en-US" dirty="0"/>
          </a:p>
        </p:txBody>
      </p:sp>
      <p:sp>
        <p:nvSpPr>
          <p:cNvPr id="4" name="Title 1"/>
          <p:cNvSpPr txBox="1">
            <a:spLocks/>
          </p:cNvSpPr>
          <p:nvPr/>
        </p:nvSpPr>
        <p:spPr>
          <a:xfrm>
            <a:off x="838200" y="1690688"/>
            <a:ext cx="10515600" cy="69258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DDS is a machine-to-machine standard that aims to enable dependable, high-performance, interoperable, real-time, scalable data exchanges using a publish subscribe pattern.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514" y="2695238"/>
            <a:ext cx="5264285" cy="2906464"/>
          </a:xfrm>
          <a:prstGeom prst="rect">
            <a:avLst/>
          </a:prstGeom>
        </p:spPr>
      </p:pic>
      <p:sp>
        <p:nvSpPr>
          <p:cNvPr id="6" name="TextBox 5"/>
          <p:cNvSpPr txBox="1"/>
          <p:nvPr/>
        </p:nvSpPr>
        <p:spPr>
          <a:xfrm>
            <a:off x="216309" y="6469366"/>
            <a:ext cx="8160774" cy="369332"/>
          </a:xfrm>
          <a:prstGeom prst="rect">
            <a:avLst/>
          </a:prstGeom>
          <a:noFill/>
        </p:spPr>
        <p:txBody>
          <a:bodyPr wrap="square" rtlCol="0">
            <a:spAutoFit/>
          </a:bodyPr>
          <a:lstStyle/>
          <a:p>
            <a:r>
              <a:rPr lang="en-US" dirty="0" smtClean="0"/>
              <a:t>Source: Based on slides from Dr. Abhishek Dubey</a:t>
            </a:r>
            <a:endParaRPr lang="en-US" dirty="0"/>
          </a:p>
        </p:txBody>
      </p:sp>
    </p:spTree>
    <p:extLst>
      <p:ext uri="{BB962C8B-B14F-4D97-AF65-F5344CB8AC3E}">
        <p14:creationId xmlns:p14="http://schemas.microsoft.com/office/powerpoint/2010/main" val="4182914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DDS Entities</a:t>
            </a:r>
            <a:endParaRPr lang="en-US" dirty="0"/>
          </a:p>
        </p:txBody>
      </p:sp>
      <p:sp>
        <p:nvSpPr>
          <p:cNvPr id="3" name="Content Placeholder 2"/>
          <p:cNvSpPr>
            <a:spLocks noGrp="1"/>
          </p:cNvSpPr>
          <p:nvPr>
            <p:ph idx="1"/>
          </p:nvPr>
        </p:nvSpPr>
        <p:spPr/>
        <p:txBody>
          <a:bodyPr/>
          <a:lstStyle/>
          <a:p>
            <a:r>
              <a:rPr lang="en-US" dirty="0" smtClean="0"/>
              <a:t>Domain</a:t>
            </a:r>
          </a:p>
          <a:p>
            <a:r>
              <a:rPr lang="en-US" dirty="0" smtClean="0"/>
              <a:t>Domain Participant</a:t>
            </a:r>
          </a:p>
          <a:p>
            <a:r>
              <a:rPr lang="en-US" dirty="0" smtClean="0"/>
              <a:t>Topic</a:t>
            </a:r>
          </a:p>
          <a:p>
            <a:r>
              <a:rPr lang="en-US" dirty="0" smtClean="0"/>
              <a:t>Publisher</a:t>
            </a:r>
          </a:p>
          <a:p>
            <a:r>
              <a:rPr lang="en-US" dirty="0" smtClean="0"/>
              <a:t>Data Writer</a:t>
            </a:r>
          </a:p>
          <a:p>
            <a:r>
              <a:rPr lang="en-US" dirty="0" smtClean="0"/>
              <a:t>Subscriber</a:t>
            </a:r>
          </a:p>
          <a:p>
            <a:r>
              <a:rPr lang="en-US" dirty="0" smtClean="0"/>
              <a:t>Data Reader</a:t>
            </a:r>
          </a:p>
          <a:p>
            <a:endParaRPr lang="en-US" dirty="0"/>
          </a:p>
        </p:txBody>
      </p:sp>
      <p:pic>
        <p:nvPicPr>
          <p:cNvPr id="4" name="Picture 5" descr="A picture containing screenshot&#10;&#10;Description generated with very high confidence">
            <a:extLst>
              <a:ext uri="{FF2B5EF4-FFF2-40B4-BE49-F238E27FC236}">
                <a16:creationId xmlns:a16="http://schemas.microsoft.com/office/drawing/2014/main" id="{6760F71E-DEAD-4B1D-90B4-12A6C28867AB}"/>
              </a:ext>
            </a:extLst>
          </p:cNvPr>
          <p:cNvPicPr>
            <a:picLocks noChangeAspect="1"/>
          </p:cNvPicPr>
          <p:nvPr/>
        </p:nvPicPr>
        <p:blipFill>
          <a:blip r:embed="rId2"/>
          <a:stretch>
            <a:fillRect/>
          </a:stretch>
        </p:blipFill>
        <p:spPr>
          <a:xfrm>
            <a:off x="5336680" y="1912252"/>
            <a:ext cx="5364956" cy="3623028"/>
          </a:xfrm>
          <a:prstGeom prst="rect">
            <a:avLst/>
          </a:prstGeom>
        </p:spPr>
      </p:pic>
    </p:spTree>
    <p:extLst>
      <p:ext uri="{BB962C8B-B14F-4D97-AF65-F5344CB8AC3E}">
        <p14:creationId xmlns:p14="http://schemas.microsoft.com/office/powerpoint/2010/main" val="625833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QoS Policies - DDS</a:t>
            </a:r>
          </a:p>
        </p:txBody>
      </p:sp>
      <p:sp>
        <p:nvSpPr>
          <p:cNvPr id="3" name="Content Placeholder 2"/>
          <p:cNvSpPr>
            <a:spLocks noGrp="1"/>
          </p:cNvSpPr>
          <p:nvPr>
            <p:ph sz="half" idx="1"/>
          </p:nvPr>
        </p:nvSpPr>
        <p:spPr/>
        <p:txBody>
          <a:bodyPr>
            <a:normAutofit fontScale="92500" lnSpcReduction="10000"/>
          </a:bodyPr>
          <a:lstStyle/>
          <a:p>
            <a:r>
              <a:rPr lang="en-US" dirty="0"/>
              <a:t>Different policies</a:t>
            </a:r>
          </a:p>
          <a:p>
            <a:pPr lvl="1"/>
            <a:r>
              <a:rPr lang="en-US" dirty="0"/>
              <a:t>Liveliness</a:t>
            </a:r>
          </a:p>
          <a:p>
            <a:pPr lvl="1"/>
            <a:r>
              <a:rPr lang="en-US" dirty="0"/>
              <a:t>Reliability</a:t>
            </a:r>
          </a:p>
          <a:p>
            <a:pPr lvl="1"/>
            <a:r>
              <a:rPr lang="en-US" dirty="0"/>
              <a:t>History</a:t>
            </a:r>
          </a:p>
          <a:p>
            <a:pPr lvl="1"/>
            <a:r>
              <a:rPr lang="en-US" dirty="0"/>
              <a:t>Durability</a:t>
            </a:r>
          </a:p>
          <a:p>
            <a:pPr lvl="1"/>
            <a:r>
              <a:rPr lang="en-US" dirty="0"/>
              <a:t>Durability_Service</a:t>
            </a:r>
          </a:p>
          <a:p>
            <a:pPr lvl="1"/>
            <a:r>
              <a:rPr lang="en-US" dirty="0"/>
              <a:t>Resource_Limits</a:t>
            </a:r>
          </a:p>
          <a:p>
            <a:pPr lvl="1"/>
            <a:r>
              <a:rPr lang="en-US" dirty="0"/>
              <a:t>Partition</a:t>
            </a:r>
          </a:p>
          <a:p>
            <a:pPr lvl="1"/>
            <a:r>
              <a:rPr lang="en-US" dirty="0"/>
              <a:t>Deadline</a:t>
            </a:r>
          </a:p>
          <a:p>
            <a:pPr lvl="1"/>
            <a:r>
              <a:rPr lang="en-US" dirty="0"/>
              <a:t>Lifespan</a:t>
            </a:r>
          </a:p>
          <a:p>
            <a:pPr lvl="1"/>
            <a:r>
              <a:rPr lang="en-US" dirty="0"/>
              <a:t>Time_Based_Filter</a:t>
            </a:r>
          </a:p>
          <a:p>
            <a:pPr lvl="1"/>
            <a:r>
              <a:rPr lang="en-US" dirty="0"/>
              <a:t>Ownership</a:t>
            </a:r>
          </a:p>
          <a:p>
            <a:pPr lvl="1"/>
            <a:endParaRPr lang="en-US" dirty="0"/>
          </a:p>
        </p:txBody>
      </p:sp>
      <p:sp>
        <p:nvSpPr>
          <p:cNvPr id="4" name="Content Placeholder 3"/>
          <p:cNvSpPr>
            <a:spLocks noGrp="1"/>
          </p:cNvSpPr>
          <p:nvPr>
            <p:ph sz="half" idx="2"/>
          </p:nvPr>
        </p:nvSpPr>
        <p:spPr/>
        <p:txBody>
          <a:bodyPr>
            <a:normAutofit fontScale="92500" lnSpcReduction="10000"/>
          </a:bodyPr>
          <a:lstStyle/>
          <a:p>
            <a:pPr marL="0" indent="0">
              <a:buNone/>
            </a:pPr>
            <a:endParaRPr lang="en-US" dirty="0"/>
          </a:p>
          <a:p>
            <a:pPr lvl="1"/>
            <a:r>
              <a:rPr lang="en-US" dirty="0"/>
              <a:t>User_Data</a:t>
            </a:r>
          </a:p>
          <a:p>
            <a:pPr lvl="1"/>
            <a:r>
              <a:rPr lang="en-US" dirty="0"/>
              <a:t>Topic_Data</a:t>
            </a:r>
          </a:p>
          <a:p>
            <a:pPr lvl="1"/>
            <a:r>
              <a:rPr lang="en-US" dirty="0"/>
              <a:t>Group_Data</a:t>
            </a:r>
          </a:p>
          <a:p>
            <a:pPr lvl="1"/>
            <a:r>
              <a:rPr lang="en-US" dirty="0"/>
              <a:t>Transport_Priority</a:t>
            </a:r>
          </a:p>
          <a:p>
            <a:pPr lvl="1"/>
            <a:r>
              <a:rPr lang="en-US" dirty="0"/>
              <a:t>Latency_Budget</a:t>
            </a:r>
          </a:p>
          <a:p>
            <a:pPr lvl="1"/>
            <a:r>
              <a:rPr lang="en-US" dirty="0"/>
              <a:t>Entity_Factory</a:t>
            </a:r>
          </a:p>
          <a:p>
            <a:pPr lvl="1"/>
            <a:r>
              <a:rPr lang="en-US" dirty="0"/>
              <a:t>Presentation</a:t>
            </a:r>
          </a:p>
          <a:p>
            <a:pPr lvl="1"/>
            <a:r>
              <a:rPr lang="en-US" dirty="0"/>
              <a:t>Destination_Order</a:t>
            </a:r>
          </a:p>
          <a:p>
            <a:pPr lvl="1"/>
            <a:r>
              <a:rPr lang="en-US" dirty="0"/>
              <a:t>Writer_Data_Lifecycle</a:t>
            </a:r>
          </a:p>
          <a:p>
            <a:pPr lvl="1"/>
            <a:r>
              <a:rPr lang="en-US" dirty="0"/>
              <a:t>Reader_Data_Lifecycle</a:t>
            </a:r>
          </a:p>
          <a:p>
            <a:pPr lvl="1"/>
            <a:r>
              <a:rPr lang="en-US" dirty="0"/>
              <a:t>Ownership_Sthrength</a:t>
            </a:r>
          </a:p>
          <a:p>
            <a:pPr lvl="1"/>
            <a:endParaRPr lang="en-US" dirty="0"/>
          </a:p>
        </p:txBody>
      </p:sp>
    </p:spTree>
    <p:extLst>
      <p:ext uri="{BB962C8B-B14F-4D97-AF65-F5344CB8AC3E}">
        <p14:creationId xmlns:p14="http://schemas.microsoft.com/office/powerpoint/2010/main" val="17627871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Summary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7403974"/>
              </p:ext>
            </p:extLst>
          </p:nvPr>
        </p:nvGraphicFramePr>
        <p:xfrm>
          <a:off x="838198" y="2159922"/>
          <a:ext cx="10842524" cy="3719765"/>
        </p:xfrm>
        <a:graphic>
          <a:graphicData uri="http://schemas.openxmlformats.org/drawingml/2006/table">
            <a:tbl>
              <a:tblPr firstRow="1" bandRow="1">
                <a:tableStyleId>{5C22544A-7EE6-4342-B048-85BDC9FD1C3A}</a:tableStyleId>
              </a:tblPr>
              <a:tblGrid>
                <a:gridCol w="2710631">
                  <a:extLst>
                    <a:ext uri="{9D8B030D-6E8A-4147-A177-3AD203B41FA5}">
                      <a16:colId xmlns:a16="http://schemas.microsoft.com/office/drawing/2014/main" val="1898629366"/>
                    </a:ext>
                  </a:extLst>
                </a:gridCol>
                <a:gridCol w="2710631">
                  <a:extLst>
                    <a:ext uri="{9D8B030D-6E8A-4147-A177-3AD203B41FA5}">
                      <a16:colId xmlns:a16="http://schemas.microsoft.com/office/drawing/2014/main" val="3947314216"/>
                    </a:ext>
                  </a:extLst>
                </a:gridCol>
                <a:gridCol w="2710631">
                  <a:extLst>
                    <a:ext uri="{9D8B030D-6E8A-4147-A177-3AD203B41FA5}">
                      <a16:colId xmlns:a16="http://schemas.microsoft.com/office/drawing/2014/main" val="3522045575"/>
                    </a:ext>
                  </a:extLst>
                </a:gridCol>
                <a:gridCol w="2710631">
                  <a:extLst>
                    <a:ext uri="{9D8B030D-6E8A-4147-A177-3AD203B41FA5}">
                      <a16:colId xmlns:a16="http://schemas.microsoft.com/office/drawing/2014/main" val="1085001477"/>
                    </a:ext>
                  </a:extLst>
                </a:gridCol>
              </a:tblGrid>
              <a:tr h="454085">
                <a:tc>
                  <a:txBody>
                    <a:bodyPr/>
                    <a:lstStyle/>
                    <a:p>
                      <a:r>
                        <a:rPr lang="en-US" sz="1400" dirty="0" smtClean="0"/>
                        <a:t>Comparison</a:t>
                      </a:r>
                      <a:r>
                        <a:rPr lang="en-US" sz="1400" baseline="0" dirty="0" smtClean="0"/>
                        <a:t> Criteria</a:t>
                      </a:r>
                      <a:endParaRPr lang="en-US" sz="1400" dirty="0"/>
                    </a:p>
                  </a:txBody>
                  <a:tcPr/>
                </a:tc>
                <a:tc>
                  <a:txBody>
                    <a:bodyPr/>
                    <a:lstStyle/>
                    <a:p>
                      <a:r>
                        <a:rPr lang="en-US" sz="1400" dirty="0" smtClean="0"/>
                        <a:t>OPC UA</a:t>
                      </a:r>
                      <a:endParaRPr lang="en-US" sz="1400" dirty="0"/>
                    </a:p>
                  </a:txBody>
                  <a:tcPr/>
                </a:tc>
                <a:tc>
                  <a:txBody>
                    <a:bodyPr/>
                    <a:lstStyle/>
                    <a:p>
                      <a:r>
                        <a:rPr lang="en-US" sz="1400" dirty="0" smtClean="0"/>
                        <a:t>MQTT</a:t>
                      </a:r>
                      <a:endParaRPr lang="en-US" sz="1400" dirty="0"/>
                    </a:p>
                  </a:txBody>
                  <a:tcPr/>
                </a:tc>
                <a:tc>
                  <a:txBody>
                    <a:bodyPr/>
                    <a:lstStyle/>
                    <a:p>
                      <a:r>
                        <a:rPr lang="en-US" sz="1400" dirty="0" smtClean="0"/>
                        <a:t>DDS</a:t>
                      </a:r>
                      <a:endParaRPr lang="en-US" sz="1400" dirty="0"/>
                    </a:p>
                  </a:txBody>
                  <a:tcPr/>
                </a:tc>
                <a:extLst>
                  <a:ext uri="{0D108BD9-81ED-4DB2-BD59-A6C34878D82A}">
                    <a16:rowId xmlns:a16="http://schemas.microsoft.com/office/drawing/2014/main" val="4031454077"/>
                  </a:ext>
                </a:extLst>
              </a:tr>
              <a:tr h="634475">
                <a:tc>
                  <a:txBody>
                    <a:bodyPr/>
                    <a:lstStyle/>
                    <a:p>
                      <a:r>
                        <a:rPr lang="en-US" sz="1400" dirty="0" smtClean="0"/>
                        <a:t>Messaging</a:t>
                      </a:r>
                      <a:r>
                        <a:rPr lang="en-US" sz="1400" baseline="0" dirty="0" smtClean="0"/>
                        <a:t> Pattern</a:t>
                      </a:r>
                      <a:endParaRPr lang="en-US" sz="1400" dirty="0"/>
                    </a:p>
                  </a:txBody>
                  <a:tcPr/>
                </a:tc>
                <a:tc>
                  <a:txBody>
                    <a:bodyPr/>
                    <a:lstStyle/>
                    <a:p>
                      <a:pPr marL="342900" indent="-342900">
                        <a:buAutoNum type="arabicPeriod"/>
                      </a:pPr>
                      <a:r>
                        <a:rPr lang="en-US" sz="1400" dirty="0" smtClean="0"/>
                        <a:t>Client/Server</a:t>
                      </a:r>
                    </a:p>
                    <a:p>
                      <a:pPr marL="342900" indent="-342900">
                        <a:buAutoNum type="arabicPeriod"/>
                      </a:pPr>
                      <a:r>
                        <a:rPr lang="en-US" sz="1400" dirty="0" smtClean="0"/>
                        <a:t>Publish/Subscribe</a:t>
                      </a:r>
                      <a:endParaRPr lang="en-US" sz="1400" dirty="0"/>
                    </a:p>
                  </a:txBody>
                  <a:tcPr/>
                </a:tc>
                <a:tc>
                  <a:txBody>
                    <a:bodyPr/>
                    <a:lstStyle/>
                    <a:p>
                      <a:r>
                        <a:rPr lang="en-US" sz="1400" dirty="0" smtClean="0"/>
                        <a:t>Publish</a:t>
                      </a:r>
                      <a:r>
                        <a:rPr lang="en-US" sz="1400" baseline="0" dirty="0" smtClean="0"/>
                        <a:t>/Subscribe</a:t>
                      </a:r>
                      <a:endParaRPr lang="en-US" sz="1400" dirty="0"/>
                    </a:p>
                  </a:txBody>
                  <a:tcPr/>
                </a:tc>
                <a:tc>
                  <a:txBody>
                    <a:bodyPr/>
                    <a:lstStyle/>
                    <a:p>
                      <a:r>
                        <a:rPr lang="en-US" sz="1400" dirty="0" smtClean="0"/>
                        <a:t>Publish/Subscribe</a:t>
                      </a:r>
                      <a:endParaRPr lang="en-US" sz="1400" dirty="0"/>
                    </a:p>
                  </a:txBody>
                  <a:tcPr/>
                </a:tc>
                <a:extLst>
                  <a:ext uri="{0D108BD9-81ED-4DB2-BD59-A6C34878D82A}">
                    <a16:rowId xmlns:a16="http://schemas.microsoft.com/office/drawing/2014/main" val="3062213429"/>
                  </a:ext>
                </a:extLst>
              </a:tr>
              <a:tr h="454085">
                <a:tc>
                  <a:txBody>
                    <a:bodyPr/>
                    <a:lstStyle/>
                    <a:p>
                      <a:r>
                        <a:rPr lang="en-US" sz="1400" dirty="0" err="1" smtClean="0"/>
                        <a:t>PubSub</a:t>
                      </a:r>
                      <a:r>
                        <a:rPr lang="en-US" sz="1400" dirty="0" smtClean="0"/>
                        <a:t> Variation</a:t>
                      </a:r>
                      <a:endParaRPr lang="en-US" sz="1400" dirty="0"/>
                    </a:p>
                  </a:txBody>
                  <a:tcPr/>
                </a:tc>
                <a:tc>
                  <a:txBody>
                    <a:bodyPr/>
                    <a:lstStyle/>
                    <a:p>
                      <a:r>
                        <a:rPr lang="en-US" sz="1400" dirty="0" smtClean="0"/>
                        <a:t>Transport layer dependent</a:t>
                      </a:r>
                      <a:endParaRPr lang="en-US" sz="1400" dirty="0"/>
                    </a:p>
                  </a:txBody>
                  <a:tcPr/>
                </a:tc>
                <a:tc>
                  <a:txBody>
                    <a:bodyPr/>
                    <a:lstStyle/>
                    <a:p>
                      <a:r>
                        <a:rPr lang="en-US" sz="1400" dirty="0" smtClean="0"/>
                        <a:t>Topic – based</a:t>
                      </a:r>
                      <a:endParaRPr lang="en-US" sz="1400" dirty="0"/>
                    </a:p>
                  </a:txBody>
                  <a:tcPr/>
                </a:tc>
                <a:tc>
                  <a:txBody>
                    <a:bodyPr/>
                    <a:lstStyle/>
                    <a:p>
                      <a:r>
                        <a:rPr lang="en-US" sz="1400" dirty="0" smtClean="0"/>
                        <a:t>Topic – based</a:t>
                      </a:r>
                      <a:endParaRPr lang="en-US" sz="1400" dirty="0"/>
                    </a:p>
                  </a:txBody>
                  <a:tcPr/>
                </a:tc>
                <a:extLst>
                  <a:ext uri="{0D108BD9-81ED-4DB2-BD59-A6C34878D82A}">
                    <a16:rowId xmlns:a16="http://schemas.microsoft.com/office/drawing/2014/main" val="597888875"/>
                  </a:ext>
                </a:extLst>
              </a:tr>
              <a:tr h="634475">
                <a:tc>
                  <a:txBody>
                    <a:bodyPr/>
                    <a:lstStyle/>
                    <a:p>
                      <a:r>
                        <a:rPr lang="en-US" sz="1400" dirty="0" smtClean="0"/>
                        <a:t>Architecture</a:t>
                      </a:r>
                      <a:endParaRPr lang="en-US" sz="1400" dirty="0"/>
                    </a:p>
                  </a:txBody>
                  <a:tcPr/>
                </a:tc>
                <a:tc>
                  <a:txBody>
                    <a:bodyPr/>
                    <a:lstStyle/>
                    <a:p>
                      <a:pPr marL="342900" indent="-342900">
                        <a:buAutoNum type="arabicPeriod"/>
                      </a:pPr>
                      <a:r>
                        <a:rPr lang="en-US" sz="1400" dirty="0" smtClean="0"/>
                        <a:t>Broker</a:t>
                      </a:r>
                    </a:p>
                    <a:p>
                      <a:pPr marL="342900" indent="-342900">
                        <a:buAutoNum type="arabicPeriod"/>
                      </a:pPr>
                      <a:r>
                        <a:rPr lang="en-US" sz="1400" dirty="0" smtClean="0"/>
                        <a:t>Broker-less</a:t>
                      </a:r>
                      <a:endParaRPr lang="en-US" sz="1400" dirty="0"/>
                    </a:p>
                  </a:txBody>
                  <a:tcPr/>
                </a:tc>
                <a:tc>
                  <a:txBody>
                    <a:bodyPr/>
                    <a:lstStyle/>
                    <a:p>
                      <a:r>
                        <a:rPr lang="en-US" sz="1400" dirty="0" smtClean="0"/>
                        <a:t>Broker</a:t>
                      </a:r>
                      <a:endParaRPr lang="en-US" sz="1400" dirty="0"/>
                    </a:p>
                  </a:txBody>
                  <a:tcPr/>
                </a:tc>
                <a:tc>
                  <a:txBody>
                    <a:bodyPr/>
                    <a:lstStyle/>
                    <a:p>
                      <a:r>
                        <a:rPr lang="en-US" sz="1400" dirty="0" smtClean="0"/>
                        <a:t>Peer-Peer</a:t>
                      </a:r>
                      <a:endParaRPr lang="en-US" sz="1400" dirty="0"/>
                    </a:p>
                  </a:txBody>
                  <a:tcPr/>
                </a:tc>
                <a:extLst>
                  <a:ext uri="{0D108BD9-81ED-4DB2-BD59-A6C34878D82A}">
                    <a16:rowId xmlns:a16="http://schemas.microsoft.com/office/drawing/2014/main" val="65664892"/>
                  </a:ext>
                </a:extLst>
              </a:tr>
              <a:tr h="634475">
                <a:tc>
                  <a:txBody>
                    <a:bodyPr/>
                    <a:lstStyle/>
                    <a:p>
                      <a:r>
                        <a:rPr lang="en-US" sz="1400" dirty="0" smtClean="0"/>
                        <a:t>Transport</a:t>
                      </a:r>
                      <a:endParaRPr lang="en-US" sz="1400" dirty="0"/>
                    </a:p>
                  </a:txBody>
                  <a:tcPr/>
                </a:tc>
                <a:tc>
                  <a:txBody>
                    <a:bodyPr/>
                    <a:lstStyle/>
                    <a:p>
                      <a:r>
                        <a:rPr lang="en-US" sz="1400" dirty="0" smtClean="0"/>
                        <a:t>TCP</a:t>
                      </a:r>
                      <a:endParaRPr lang="en-US" sz="1400" dirty="0"/>
                    </a:p>
                  </a:txBody>
                  <a:tcPr/>
                </a:tc>
                <a:tc>
                  <a:txBody>
                    <a:bodyPr/>
                    <a:lstStyle/>
                    <a:p>
                      <a:r>
                        <a:rPr lang="en-US" sz="1400" dirty="0" smtClean="0"/>
                        <a:t>Built</a:t>
                      </a:r>
                      <a:r>
                        <a:rPr lang="en-US" sz="1400" baseline="0" dirty="0" smtClean="0"/>
                        <a:t> on top of TCP/IP</a:t>
                      </a:r>
                      <a:endParaRPr lang="en-US" sz="1400" dirty="0"/>
                    </a:p>
                  </a:txBody>
                  <a:tcPr/>
                </a:tc>
                <a:tc>
                  <a:txBody>
                    <a:bodyPr/>
                    <a:lstStyle/>
                    <a:p>
                      <a:r>
                        <a:rPr lang="en-US" sz="1400" dirty="0" smtClean="0"/>
                        <a:t>Default – UDP</a:t>
                      </a:r>
                    </a:p>
                    <a:p>
                      <a:r>
                        <a:rPr lang="en-US" sz="1400" dirty="0" smtClean="0"/>
                        <a:t>TCP support available</a:t>
                      </a:r>
                      <a:endParaRPr lang="en-US" sz="1400" dirty="0"/>
                    </a:p>
                  </a:txBody>
                  <a:tcPr/>
                </a:tc>
                <a:extLst>
                  <a:ext uri="{0D108BD9-81ED-4DB2-BD59-A6C34878D82A}">
                    <a16:rowId xmlns:a16="http://schemas.microsoft.com/office/drawing/2014/main" val="3558149845"/>
                  </a:ext>
                </a:extLst>
              </a:tr>
              <a:tr h="454085">
                <a:tc>
                  <a:txBody>
                    <a:bodyPr/>
                    <a:lstStyle/>
                    <a:p>
                      <a:r>
                        <a:rPr lang="en-US" sz="1400" dirty="0" smtClean="0"/>
                        <a:t>Centricity</a:t>
                      </a:r>
                      <a:endParaRPr lang="en-US" sz="1400" dirty="0"/>
                    </a:p>
                  </a:txBody>
                  <a:tcPr/>
                </a:tc>
                <a:tc>
                  <a:txBody>
                    <a:bodyPr/>
                    <a:lstStyle/>
                    <a:p>
                      <a:r>
                        <a:rPr lang="en-US" sz="1400" dirty="0" smtClean="0"/>
                        <a:t>Object – Centric</a:t>
                      </a:r>
                      <a:endParaRPr lang="en-US" sz="1400" dirty="0"/>
                    </a:p>
                  </a:txBody>
                  <a:tcPr/>
                </a:tc>
                <a:tc>
                  <a:txBody>
                    <a:bodyPr/>
                    <a:lstStyle/>
                    <a:p>
                      <a:r>
                        <a:rPr lang="en-US" sz="1400" dirty="0" smtClean="0"/>
                        <a:t>Message - centric</a:t>
                      </a:r>
                      <a:endParaRPr lang="en-US" sz="1400" dirty="0"/>
                    </a:p>
                  </a:txBody>
                  <a:tcPr/>
                </a:tc>
                <a:tc>
                  <a:txBody>
                    <a:bodyPr/>
                    <a:lstStyle/>
                    <a:p>
                      <a:r>
                        <a:rPr lang="en-US" sz="1400" dirty="0" smtClean="0"/>
                        <a:t>Data - centric</a:t>
                      </a:r>
                      <a:endParaRPr lang="en-US" sz="1400" dirty="0"/>
                    </a:p>
                  </a:txBody>
                  <a:tcPr/>
                </a:tc>
                <a:extLst>
                  <a:ext uri="{0D108BD9-81ED-4DB2-BD59-A6C34878D82A}">
                    <a16:rowId xmlns:a16="http://schemas.microsoft.com/office/drawing/2014/main" val="489319476"/>
                  </a:ext>
                </a:extLst>
              </a:tr>
              <a:tr h="454085">
                <a:tc>
                  <a:txBody>
                    <a:bodyPr/>
                    <a:lstStyle/>
                    <a:p>
                      <a:r>
                        <a:rPr lang="en-US" sz="1400" dirty="0" smtClean="0"/>
                        <a:t>Interoperability</a:t>
                      </a:r>
                      <a:endParaRPr lang="en-US" sz="1400" dirty="0"/>
                    </a:p>
                  </a:txBody>
                  <a:tcPr/>
                </a:tc>
                <a:tc>
                  <a:txBody>
                    <a:bodyPr/>
                    <a:lstStyle/>
                    <a:p>
                      <a:r>
                        <a:rPr lang="en-US" sz="1400" dirty="0" smtClean="0"/>
                        <a:t>Yes</a:t>
                      </a:r>
                      <a:endParaRPr lang="en-US" sz="1400" dirty="0"/>
                    </a:p>
                  </a:txBody>
                  <a:tcPr/>
                </a:tc>
                <a:tc>
                  <a:txBody>
                    <a:bodyPr/>
                    <a:lstStyle/>
                    <a:p>
                      <a:r>
                        <a:rPr lang="en-US" sz="1400" dirty="0" smtClean="0"/>
                        <a:t>Partial</a:t>
                      </a:r>
                      <a:endParaRPr lang="en-US" sz="1400" dirty="0"/>
                    </a:p>
                  </a:txBody>
                  <a:tcPr/>
                </a:tc>
                <a:tc>
                  <a:txBody>
                    <a:bodyPr/>
                    <a:lstStyle/>
                    <a:p>
                      <a:r>
                        <a:rPr lang="en-US" sz="1400" dirty="0" smtClean="0"/>
                        <a:t>Yes</a:t>
                      </a:r>
                      <a:endParaRPr lang="en-US" sz="1400" dirty="0"/>
                    </a:p>
                  </a:txBody>
                  <a:tcPr/>
                </a:tc>
                <a:extLst>
                  <a:ext uri="{0D108BD9-81ED-4DB2-BD59-A6C34878D82A}">
                    <a16:rowId xmlns:a16="http://schemas.microsoft.com/office/drawing/2014/main" val="1304707438"/>
                  </a:ext>
                </a:extLst>
              </a:tr>
            </a:tbl>
          </a:graphicData>
        </a:graphic>
      </p:graphicFrame>
    </p:spTree>
    <p:extLst>
      <p:ext uri="{BB962C8B-B14F-4D97-AF65-F5344CB8AC3E}">
        <p14:creationId xmlns:p14="http://schemas.microsoft.com/office/powerpoint/2010/main" val="2582483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198870"/>
            <a:ext cx="10515600" cy="1325563"/>
          </a:xfrm>
        </p:spPr>
        <p:txBody>
          <a:bodyPr/>
          <a:lstStyle/>
          <a:p>
            <a:r>
              <a:rPr lang="en-US" dirty="0" smtClean="0"/>
              <a:t>Quick Summary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49865025"/>
              </p:ext>
            </p:extLst>
          </p:nvPr>
        </p:nvGraphicFramePr>
        <p:xfrm>
          <a:off x="838200" y="1524433"/>
          <a:ext cx="10515601" cy="4704080"/>
        </p:xfrm>
        <a:graphic>
          <a:graphicData uri="http://schemas.openxmlformats.org/drawingml/2006/table">
            <a:tbl>
              <a:tblPr firstRow="1" bandRow="1">
                <a:tableStyleId>{5C22544A-7EE6-4342-B048-85BDC9FD1C3A}</a:tableStyleId>
              </a:tblPr>
              <a:tblGrid>
                <a:gridCol w="2104505">
                  <a:extLst>
                    <a:ext uri="{9D8B030D-6E8A-4147-A177-3AD203B41FA5}">
                      <a16:colId xmlns:a16="http://schemas.microsoft.com/office/drawing/2014/main" val="978839253"/>
                    </a:ext>
                  </a:extLst>
                </a:gridCol>
                <a:gridCol w="1475510">
                  <a:extLst>
                    <a:ext uri="{9D8B030D-6E8A-4147-A177-3AD203B41FA5}">
                      <a16:colId xmlns:a16="http://schemas.microsoft.com/office/drawing/2014/main" val="155463326"/>
                    </a:ext>
                  </a:extLst>
                </a:gridCol>
                <a:gridCol w="1475510">
                  <a:extLst>
                    <a:ext uri="{9D8B030D-6E8A-4147-A177-3AD203B41FA5}">
                      <a16:colId xmlns:a16="http://schemas.microsoft.com/office/drawing/2014/main" val="2471335752"/>
                    </a:ext>
                  </a:extLst>
                </a:gridCol>
                <a:gridCol w="2942703">
                  <a:extLst>
                    <a:ext uri="{9D8B030D-6E8A-4147-A177-3AD203B41FA5}">
                      <a16:colId xmlns:a16="http://schemas.microsoft.com/office/drawing/2014/main" val="2924376046"/>
                    </a:ext>
                  </a:extLst>
                </a:gridCol>
                <a:gridCol w="2517373">
                  <a:extLst>
                    <a:ext uri="{9D8B030D-6E8A-4147-A177-3AD203B41FA5}">
                      <a16:colId xmlns:a16="http://schemas.microsoft.com/office/drawing/2014/main" val="1371046119"/>
                    </a:ext>
                  </a:extLst>
                </a:gridCol>
              </a:tblGrid>
              <a:tr h="370840">
                <a:tc>
                  <a:txBody>
                    <a:bodyPr/>
                    <a:lstStyle/>
                    <a:p>
                      <a:r>
                        <a:rPr lang="en-US" sz="1400" dirty="0" smtClean="0"/>
                        <a:t>Comparison</a:t>
                      </a:r>
                      <a:r>
                        <a:rPr lang="en-US" sz="1400" baseline="0" dirty="0" smtClean="0"/>
                        <a:t> Criteria</a:t>
                      </a:r>
                      <a:endParaRPr lang="en-US" sz="1400" dirty="0"/>
                    </a:p>
                  </a:txBody>
                  <a:tcPr/>
                </a:tc>
                <a:tc gridSpan="2">
                  <a:txBody>
                    <a:bodyPr/>
                    <a:lstStyle/>
                    <a:p>
                      <a:r>
                        <a:rPr lang="en-US" sz="1400" dirty="0" smtClean="0"/>
                        <a:t>OPC UA</a:t>
                      </a:r>
                      <a:r>
                        <a:rPr lang="en-US" sz="1400" baseline="0" dirty="0" smtClean="0"/>
                        <a:t> </a:t>
                      </a:r>
                      <a:r>
                        <a:rPr lang="en-US" sz="1400" baseline="0" dirty="0" err="1" smtClean="0"/>
                        <a:t>PubSub</a:t>
                      </a:r>
                      <a:endParaRPr lang="en-US" sz="1400" dirty="0"/>
                    </a:p>
                  </a:txBody>
                  <a:tcPr/>
                </a:tc>
                <a:tc hMerge="1">
                  <a:txBody>
                    <a:bodyPr/>
                    <a:lstStyle/>
                    <a:p>
                      <a:endParaRPr lang="en-US"/>
                    </a:p>
                  </a:txBody>
                  <a:tcPr/>
                </a:tc>
                <a:tc>
                  <a:txBody>
                    <a:bodyPr/>
                    <a:lstStyle/>
                    <a:p>
                      <a:r>
                        <a:rPr lang="en-US" sz="1400" dirty="0" smtClean="0"/>
                        <a:t>MQTT</a:t>
                      </a:r>
                      <a:endParaRPr lang="en-US" sz="1400" dirty="0"/>
                    </a:p>
                  </a:txBody>
                  <a:tcPr/>
                </a:tc>
                <a:tc>
                  <a:txBody>
                    <a:bodyPr/>
                    <a:lstStyle/>
                    <a:p>
                      <a:r>
                        <a:rPr lang="en-US" sz="1400" dirty="0" smtClean="0"/>
                        <a:t>DDS</a:t>
                      </a:r>
                      <a:endParaRPr lang="en-US" sz="1400" dirty="0"/>
                    </a:p>
                  </a:txBody>
                  <a:tcPr/>
                </a:tc>
                <a:extLst>
                  <a:ext uri="{0D108BD9-81ED-4DB2-BD59-A6C34878D82A}">
                    <a16:rowId xmlns:a16="http://schemas.microsoft.com/office/drawing/2014/main" val="3082945300"/>
                  </a:ext>
                </a:extLst>
              </a:tr>
              <a:tr h="370840">
                <a:tc rowSpan="3">
                  <a:txBody>
                    <a:bodyPr/>
                    <a:lstStyle/>
                    <a:p>
                      <a:r>
                        <a:rPr lang="en-US" sz="1400" dirty="0" err="1" smtClean="0"/>
                        <a:t>QoS</a:t>
                      </a:r>
                      <a:r>
                        <a:rPr lang="en-US" sz="1400" dirty="0" smtClean="0"/>
                        <a:t> Properties</a:t>
                      </a:r>
                      <a:endParaRPr lang="en-US" sz="1400" dirty="0"/>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Requested</a:t>
                      </a:r>
                      <a:r>
                        <a:rPr lang="en-US" sz="1400" baseline="0" dirty="0" smtClean="0"/>
                        <a:t> Delivery Guarantee for Broker-based Transport</a:t>
                      </a:r>
                    </a:p>
                  </a:txBody>
                  <a:tcPr/>
                </a:tc>
                <a:tc hMerge="1">
                  <a:txBody>
                    <a:bodyPr/>
                    <a:lstStyle/>
                    <a:p>
                      <a:endParaRPr lang="en-US"/>
                    </a:p>
                  </a:txBody>
                  <a:tcPr/>
                </a:tc>
                <a:tc rowSpan="3">
                  <a:txBody>
                    <a:bodyPr/>
                    <a:lstStyle/>
                    <a:p>
                      <a:pPr marL="0" marR="0">
                        <a:lnSpc>
                          <a:spcPct val="107000"/>
                        </a:lnSpc>
                        <a:spcBef>
                          <a:spcPts val="0"/>
                        </a:spcBef>
                        <a:spcAft>
                          <a:spcPts val="0"/>
                        </a:spcAft>
                      </a:pPr>
                      <a:r>
                        <a:rPr lang="en-US" sz="1400" dirty="0" err="1" smtClean="0">
                          <a:effectLst/>
                        </a:rPr>
                        <a:t>QoS</a:t>
                      </a:r>
                      <a:r>
                        <a:rPr lang="en-US" sz="1400" dirty="0" smtClean="0">
                          <a:effectLst/>
                        </a:rPr>
                        <a:t> 0 – </a:t>
                      </a:r>
                      <a:r>
                        <a:rPr lang="en-US" sz="1400" dirty="0" err="1" smtClean="0">
                          <a:effectLst/>
                        </a:rPr>
                        <a:t>Atmost</a:t>
                      </a:r>
                      <a:r>
                        <a:rPr lang="en-US" sz="1400" dirty="0" smtClean="0">
                          <a:effectLst/>
                        </a:rPr>
                        <a:t> once,</a:t>
                      </a:r>
                    </a:p>
                    <a:p>
                      <a:pPr marL="0" marR="0">
                        <a:lnSpc>
                          <a:spcPct val="107000"/>
                        </a:lnSpc>
                        <a:spcBef>
                          <a:spcPts val="0"/>
                        </a:spcBef>
                        <a:spcAft>
                          <a:spcPts val="0"/>
                        </a:spcAft>
                      </a:pPr>
                      <a:r>
                        <a:rPr lang="en-US" sz="1400" dirty="0" err="1" smtClean="0">
                          <a:effectLst/>
                        </a:rPr>
                        <a:t>QoS</a:t>
                      </a:r>
                      <a:r>
                        <a:rPr lang="en-US" sz="1400" dirty="0" smtClean="0">
                          <a:effectLst/>
                        </a:rPr>
                        <a:t> 1 – </a:t>
                      </a:r>
                      <a:r>
                        <a:rPr lang="en-US" sz="1400" dirty="0" err="1" smtClean="0">
                          <a:effectLst/>
                        </a:rPr>
                        <a:t>Atleast</a:t>
                      </a:r>
                      <a:r>
                        <a:rPr lang="en-US" sz="1400" dirty="0" smtClean="0">
                          <a:effectLst/>
                        </a:rPr>
                        <a:t> once</a:t>
                      </a:r>
                    </a:p>
                    <a:p>
                      <a:pPr marL="0" marR="0">
                        <a:lnSpc>
                          <a:spcPct val="107000"/>
                        </a:lnSpc>
                        <a:spcBef>
                          <a:spcPts val="0"/>
                        </a:spcBef>
                        <a:spcAft>
                          <a:spcPts val="0"/>
                        </a:spcAft>
                      </a:pPr>
                      <a:r>
                        <a:rPr lang="en-US" sz="1400" dirty="0" err="1" smtClean="0">
                          <a:effectLst/>
                        </a:rPr>
                        <a:t>QoS</a:t>
                      </a:r>
                      <a:r>
                        <a:rPr lang="en-US" sz="1400" dirty="0" smtClean="0">
                          <a:effectLst/>
                        </a:rPr>
                        <a:t> 2 – Exactly once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rowSpan="3">
                  <a:txBody>
                    <a:bodyPr/>
                    <a:lstStyle/>
                    <a:p>
                      <a:pPr marL="342900" lvl="0" indent="-342900" algn="l">
                        <a:buAutoNum type="arabicPeriod"/>
                      </a:pPr>
                      <a:r>
                        <a:rPr lang="en-US" sz="1400" kern="1200" baseline="0" noProof="0" dirty="0" smtClean="0">
                          <a:solidFill>
                            <a:schemeClr val="tx1"/>
                          </a:solidFill>
                          <a:latin typeface="+mn-lt"/>
                          <a:ea typeface="+mn-ea"/>
                          <a:cs typeface="+mn-cs"/>
                        </a:rPr>
                        <a:t>reliability,</a:t>
                      </a:r>
                    </a:p>
                    <a:p>
                      <a:pPr marL="342900" lvl="0" indent="-342900" algn="l">
                        <a:buAutoNum type="arabicPeriod"/>
                      </a:pPr>
                      <a:r>
                        <a:rPr lang="en-US" sz="1400" kern="1200" baseline="0" noProof="0" dirty="0" smtClean="0">
                          <a:solidFill>
                            <a:schemeClr val="tx1"/>
                          </a:solidFill>
                          <a:latin typeface="+mn-lt"/>
                          <a:ea typeface="+mn-ea"/>
                          <a:cs typeface="+mn-cs"/>
                        </a:rPr>
                        <a:t>history, </a:t>
                      </a:r>
                    </a:p>
                    <a:p>
                      <a:pPr marL="342900" lvl="0" indent="-342900" algn="l">
                        <a:buAutoNum type="arabicPeriod"/>
                      </a:pPr>
                      <a:r>
                        <a:rPr lang="en-US" sz="1400" kern="1200" baseline="0" noProof="0" dirty="0" smtClean="0">
                          <a:solidFill>
                            <a:schemeClr val="tx1"/>
                          </a:solidFill>
                          <a:latin typeface="+mn-lt"/>
                          <a:ea typeface="+mn-ea"/>
                          <a:cs typeface="+mn-cs"/>
                        </a:rPr>
                        <a:t>lifespan, </a:t>
                      </a:r>
                    </a:p>
                    <a:p>
                      <a:pPr marL="342900" lvl="0" indent="-342900" algn="l">
                        <a:buAutoNum type="arabicPeriod"/>
                      </a:pPr>
                      <a:r>
                        <a:rPr lang="en-US" sz="1400" kern="1200" baseline="0" noProof="0" dirty="0" smtClean="0">
                          <a:solidFill>
                            <a:schemeClr val="tx1"/>
                          </a:solidFill>
                          <a:latin typeface="+mn-lt"/>
                          <a:ea typeface="+mn-ea"/>
                          <a:cs typeface="+mn-cs"/>
                        </a:rPr>
                        <a:t>durability, </a:t>
                      </a:r>
                    </a:p>
                    <a:p>
                      <a:pPr marL="342900" lvl="0" indent="-342900" algn="l">
                        <a:buAutoNum type="arabicPeriod"/>
                      </a:pPr>
                      <a:r>
                        <a:rPr lang="en-US" sz="1400" kern="1200" baseline="0" noProof="0" dirty="0" smtClean="0">
                          <a:solidFill>
                            <a:schemeClr val="tx1"/>
                          </a:solidFill>
                          <a:latin typeface="+mn-lt"/>
                          <a:ea typeface="+mn-ea"/>
                          <a:cs typeface="+mn-cs"/>
                        </a:rPr>
                        <a:t>liveliness,</a:t>
                      </a:r>
                    </a:p>
                    <a:p>
                      <a:pPr marL="342900" lvl="0" indent="-342900" algn="l">
                        <a:buAutoNum type="arabicPeriod"/>
                      </a:pPr>
                      <a:r>
                        <a:rPr lang="en-US" sz="1400" kern="1200" baseline="0" noProof="0" dirty="0" smtClean="0">
                          <a:solidFill>
                            <a:schemeClr val="tx1"/>
                          </a:solidFill>
                          <a:latin typeface="+mn-lt"/>
                          <a:ea typeface="+mn-ea"/>
                          <a:cs typeface="+mn-cs"/>
                        </a:rPr>
                        <a:t>ownership, </a:t>
                      </a:r>
                    </a:p>
                    <a:p>
                      <a:pPr marL="342900" lvl="0" indent="-342900" algn="l">
                        <a:buAutoNum type="arabicPeriod"/>
                      </a:pPr>
                      <a:r>
                        <a:rPr lang="en-US" sz="1400" kern="1200" baseline="0" noProof="0" dirty="0" smtClean="0">
                          <a:solidFill>
                            <a:schemeClr val="tx1"/>
                          </a:solidFill>
                          <a:latin typeface="+mn-lt"/>
                          <a:ea typeface="+mn-ea"/>
                          <a:cs typeface="+mn-cs"/>
                        </a:rPr>
                        <a:t>deadline</a:t>
                      </a:r>
                    </a:p>
                  </a:txBody>
                  <a:tcPr/>
                </a:tc>
                <a:extLst>
                  <a:ext uri="{0D108BD9-81ED-4DB2-BD59-A6C34878D82A}">
                    <a16:rowId xmlns:a16="http://schemas.microsoft.com/office/drawing/2014/main" val="1532625142"/>
                  </a:ext>
                </a:extLst>
              </a:tr>
              <a:tr h="370840">
                <a:tc vMerge="1">
                  <a:txBody>
                    <a:bodyPr/>
                    <a:lstStyle/>
                    <a:p>
                      <a:endParaRPr lang="en-US" dirty="0"/>
                    </a:p>
                  </a:txBody>
                  <a:tcPr/>
                </a:tc>
                <a:tc>
                  <a:txBody>
                    <a:bodyPr/>
                    <a:lstStyle/>
                    <a:p>
                      <a:pPr algn="ctr"/>
                      <a:r>
                        <a:rPr lang="en-US" sz="1400" dirty="0" smtClean="0"/>
                        <a:t>AMQP</a:t>
                      </a:r>
                      <a:endParaRPr lang="en-US" sz="1400" dirty="0"/>
                    </a:p>
                  </a:txBody>
                  <a:tcPr/>
                </a:tc>
                <a:tc>
                  <a:txBody>
                    <a:bodyPr/>
                    <a:lstStyle/>
                    <a:p>
                      <a:pPr algn="ctr"/>
                      <a:r>
                        <a:rPr lang="en-US" sz="1400" dirty="0" smtClean="0"/>
                        <a:t>MQTT</a:t>
                      </a:r>
                      <a:endParaRPr lang="en-US" sz="1400"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544003948"/>
                  </a:ext>
                </a:extLst>
              </a:tr>
              <a:tr h="370840">
                <a:tc vMerge="1">
                  <a:txBody>
                    <a:bodyPr/>
                    <a:lstStyle/>
                    <a:p>
                      <a:endParaRPr lang="en-US" dirty="0"/>
                    </a:p>
                  </a:txBody>
                  <a:tcPr/>
                </a:tc>
                <a:tc>
                  <a:txBody>
                    <a:bodyPr/>
                    <a:lstStyle/>
                    <a:p>
                      <a:pPr marL="342900" indent="-342900" algn="ctr">
                        <a:buAutoNum type="arabicPeriod"/>
                      </a:pPr>
                      <a:r>
                        <a:rPr lang="en-US" sz="1400" dirty="0" err="1" smtClean="0"/>
                        <a:t>AtMost</a:t>
                      </a:r>
                      <a:r>
                        <a:rPr lang="en-US" sz="1400" baseline="0" dirty="0" err="1" smtClean="0"/>
                        <a:t>Once</a:t>
                      </a:r>
                      <a:endParaRPr lang="en-US" sz="1400" baseline="0" dirty="0" smtClean="0"/>
                    </a:p>
                    <a:p>
                      <a:pPr marL="342900" indent="-342900" algn="ctr">
                        <a:buAutoNum type="arabicPeriod"/>
                      </a:pPr>
                      <a:r>
                        <a:rPr lang="en-US" sz="1400" baseline="0" dirty="0" err="1" smtClean="0"/>
                        <a:t>AtLeastOnce</a:t>
                      </a:r>
                      <a:endParaRPr lang="en-US" sz="1400" baseline="0" dirty="0" smtClean="0"/>
                    </a:p>
                    <a:p>
                      <a:pPr marL="342900" indent="-342900" algn="ctr">
                        <a:buAutoNum type="arabicPeriod"/>
                      </a:pPr>
                      <a:r>
                        <a:rPr lang="en-US" sz="1400" baseline="0" dirty="0" err="1" smtClean="0"/>
                        <a:t>ExactlyOnce</a:t>
                      </a:r>
                      <a:endParaRPr lang="en-US" sz="1400" baseline="0" dirty="0" smtClean="0"/>
                    </a:p>
                  </a:txBody>
                  <a:tcPr/>
                </a:tc>
                <a:tc>
                  <a:txBody>
                    <a:bodyPr/>
                    <a:lstStyle/>
                    <a:p>
                      <a:pPr marL="342900" indent="-342900" algn="ctr">
                        <a:buAutoNum type="arabicPeriod"/>
                      </a:pPr>
                      <a:r>
                        <a:rPr lang="en-US" sz="1400" dirty="0" err="1" smtClean="0"/>
                        <a:t>AtMost</a:t>
                      </a:r>
                      <a:r>
                        <a:rPr lang="en-US" sz="1400" baseline="0" dirty="0" err="1" smtClean="0"/>
                        <a:t>Once</a:t>
                      </a:r>
                      <a:endParaRPr lang="en-US" sz="1400" baseline="0" dirty="0" smtClean="0"/>
                    </a:p>
                    <a:p>
                      <a:pPr marL="342900" indent="-342900" algn="ctr">
                        <a:buAutoNum type="arabicPeriod"/>
                      </a:pPr>
                      <a:r>
                        <a:rPr lang="en-US" sz="1400" baseline="0" dirty="0" err="1" smtClean="0"/>
                        <a:t>AtLeastOnce</a:t>
                      </a:r>
                      <a:endParaRPr lang="en-US" sz="1400" baseline="0" dirty="0" smtClean="0"/>
                    </a:p>
                    <a:p>
                      <a:pPr marL="342900" indent="-342900" algn="ctr">
                        <a:buAutoNum type="arabicPeriod"/>
                      </a:pPr>
                      <a:r>
                        <a:rPr lang="en-US" sz="1400" baseline="0" dirty="0" err="1" smtClean="0"/>
                        <a:t>ExactlyOnce</a:t>
                      </a:r>
                      <a:endParaRPr lang="en-US" sz="1400" baseline="0" dirty="0" smtClean="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678538257"/>
                  </a:ext>
                </a:extLst>
              </a:tr>
              <a:tr h="370840">
                <a:tc>
                  <a:txBody>
                    <a:bodyPr/>
                    <a:lstStyle/>
                    <a:p>
                      <a:r>
                        <a:rPr lang="en-US" sz="1400" dirty="0" smtClean="0"/>
                        <a:t>Message Encoding</a:t>
                      </a:r>
                      <a:r>
                        <a:rPr lang="en-US" sz="1400" baseline="0" dirty="0" smtClean="0"/>
                        <a:t> format</a:t>
                      </a:r>
                      <a:endParaRPr lang="en-US" sz="1400" dirty="0"/>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rPr>
                        <a:t>OPC UA Binary, OPC UA XML and OPC UA JSON</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en-US"/>
                    </a:p>
                  </a:txBody>
                  <a:tcPr/>
                </a:tc>
                <a:tc>
                  <a:txBody>
                    <a:bodyPr/>
                    <a:lstStyle/>
                    <a:p>
                      <a:r>
                        <a:rPr lang="en-US" sz="1400" dirty="0" smtClean="0"/>
                        <a:t>Binary</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smtClean="0">
                          <a:solidFill>
                            <a:schemeClr val="tx1"/>
                          </a:solidFill>
                          <a:latin typeface="+mn-lt"/>
                          <a:ea typeface="+mn-ea"/>
                          <a:cs typeface="+mn-cs"/>
                        </a:rPr>
                        <a:t>OMG IDL - CDR</a:t>
                      </a:r>
                    </a:p>
                  </a:txBody>
                  <a:tcPr/>
                </a:tc>
                <a:extLst>
                  <a:ext uri="{0D108BD9-81ED-4DB2-BD59-A6C34878D82A}">
                    <a16:rowId xmlns:a16="http://schemas.microsoft.com/office/drawing/2014/main" val="328856746"/>
                  </a:ext>
                </a:extLst>
              </a:tr>
              <a:tr h="370840">
                <a:tc>
                  <a:txBody>
                    <a:bodyPr/>
                    <a:lstStyle/>
                    <a:p>
                      <a:r>
                        <a:rPr lang="en-US" sz="1400" dirty="0" smtClean="0"/>
                        <a:t>Discovery</a:t>
                      </a:r>
                      <a:endParaRPr lang="en-US" sz="14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smtClean="0">
                          <a:solidFill>
                            <a:schemeClr val="tx1"/>
                          </a:solidFill>
                          <a:latin typeface="+mn-lt"/>
                          <a:ea typeface="+mn-ea"/>
                          <a:cs typeface="+mn-cs"/>
                        </a:rPr>
                        <a:t>Explicit search. Requires programmatic effort</a:t>
                      </a:r>
                    </a:p>
                  </a:txBody>
                  <a:tcPr/>
                </a:tc>
                <a:tc hMerge="1">
                  <a:txBody>
                    <a:bodyPr/>
                    <a:lstStyle/>
                    <a:p>
                      <a:endParaRPr lang="en-US"/>
                    </a:p>
                  </a:txBody>
                  <a:tcPr/>
                </a:tc>
                <a:tc>
                  <a:txBody>
                    <a:bodyPr/>
                    <a:lstStyle/>
                    <a:p>
                      <a:r>
                        <a:rPr lang="en-US" sz="1400" dirty="0" smtClean="0">
                          <a:effectLst/>
                          <a:latin typeface="Calibri" panose="020F0502020204030204" pitchFamily="34" charset="0"/>
                          <a:ea typeface="Times New Roman" panose="02020603050405020304" pitchFamily="18" charset="0"/>
                        </a:rPr>
                        <a:t>No built – in support. Plugins available</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smtClean="0">
                          <a:solidFill>
                            <a:schemeClr val="tx1"/>
                          </a:solidFill>
                          <a:latin typeface="+mn-lt"/>
                          <a:ea typeface="+mn-ea"/>
                          <a:cs typeface="+mn-cs"/>
                        </a:rPr>
                        <a:t>Dynamic Peer to Peer/Federated Discovery</a:t>
                      </a:r>
                    </a:p>
                  </a:txBody>
                  <a:tcPr/>
                </a:tc>
                <a:extLst>
                  <a:ext uri="{0D108BD9-81ED-4DB2-BD59-A6C34878D82A}">
                    <a16:rowId xmlns:a16="http://schemas.microsoft.com/office/drawing/2014/main" val="3854316178"/>
                  </a:ext>
                </a:extLst>
              </a:tr>
              <a:tr h="370840">
                <a:tc>
                  <a:txBody>
                    <a:bodyPr/>
                    <a:lstStyle/>
                    <a:p>
                      <a:r>
                        <a:rPr lang="en-US" sz="1400" dirty="0" smtClean="0"/>
                        <a:t>Encryption / Security Support</a:t>
                      </a:r>
                      <a:endParaRPr lang="en-US" sz="14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smtClean="0">
                          <a:solidFill>
                            <a:schemeClr val="tx1"/>
                          </a:solidFill>
                          <a:latin typeface="+mn-lt"/>
                          <a:ea typeface="+mn-ea"/>
                          <a:cs typeface="+mn-cs"/>
                        </a:rPr>
                        <a:t>Uses a separate Security Key Server. Publishers and Subscribers provide their credentials and in return receive the decryption keys</a:t>
                      </a:r>
                    </a:p>
                  </a:txBody>
                  <a:tcPr/>
                </a:tc>
                <a:tc hMerge="1">
                  <a:txBody>
                    <a:bodyPr/>
                    <a:lstStyle/>
                    <a:p>
                      <a:endParaRPr lang="en-US"/>
                    </a:p>
                  </a:txBody>
                  <a:tcPr/>
                </a:tc>
                <a:tc>
                  <a:txBody>
                    <a:bodyPr/>
                    <a:lstStyle/>
                    <a:p>
                      <a:pPr marL="0" marR="0">
                        <a:lnSpc>
                          <a:spcPct val="107000"/>
                        </a:lnSpc>
                        <a:spcBef>
                          <a:spcPts val="0"/>
                        </a:spcBef>
                        <a:spcAft>
                          <a:spcPts val="0"/>
                        </a:spcAft>
                      </a:pPr>
                      <a:r>
                        <a:rPr lang="en-US" sz="1400" dirty="0" smtClean="0">
                          <a:effectLst/>
                          <a:latin typeface="Calibri" panose="020F0502020204030204" pitchFamily="34" charset="0"/>
                          <a:ea typeface="Times New Roman" panose="02020603050405020304" pitchFamily="18" charset="0"/>
                          <a:cs typeface="Calibri" panose="020F0502020204030204" pitchFamily="34" charset="0"/>
                        </a:rPr>
                        <a:t>Authentication – user name / password, OAuth, Certification</a:t>
                      </a:r>
                      <a:endParaRPr lang="en-US" sz="18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Calibri" panose="020F0502020204030204" pitchFamily="34" charset="0"/>
                          <a:ea typeface="Times New Roman" panose="02020603050405020304" pitchFamily="18" charset="0"/>
                        </a:rPr>
                        <a:t>Encryption – TLS/SSL</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smtClean="0">
                          <a:solidFill>
                            <a:schemeClr val="tx1"/>
                          </a:solidFill>
                          <a:latin typeface="+mn-lt"/>
                          <a:ea typeface="+mn-ea"/>
                          <a:cs typeface="+mn-cs"/>
                        </a:rPr>
                        <a:t>Supported by </a:t>
                      </a:r>
                      <a:r>
                        <a:rPr lang="en-US" sz="1400" u="none" strike="noStrike" kern="1200" dirty="0" err="1" smtClean="0">
                          <a:solidFill>
                            <a:schemeClr val="tx1"/>
                          </a:solidFill>
                          <a:latin typeface="+mn-lt"/>
                          <a:ea typeface="+mn-ea"/>
                          <a:cs typeface="+mn-cs"/>
                        </a:rPr>
                        <a:t>Connext</a:t>
                      </a:r>
                      <a:r>
                        <a:rPr lang="en-US" sz="1400" u="none" strike="noStrike" kern="1200" dirty="0" smtClean="0">
                          <a:solidFill>
                            <a:schemeClr val="tx1"/>
                          </a:solidFill>
                          <a:latin typeface="+mn-lt"/>
                          <a:ea typeface="+mn-ea"/>
                          <a:cs typeface="+mn-cs"/>
                        </a:rPr>
                        <a:t> DDS Secure​</a:t>
                      </a:r>
                    </a:p>
                  </a:txBody>
                  <a:tcPr/>
                </a:tc>
                <a:extLst>
                  <a:ext uri="{0D108BD9-81ED-4DB2-BD59-A6C34878D82A}">
                    <a16:rowId xmlns:a16="http://schemas.microsoft.com/office/drawing/2014/main" val="3008823632"/>
                  </a:ext>
                </a:extLst>
              </a:tr>
              <a:tr h="370840">
                <a:tc>
                  <a:txBody>
                    <a:bodyPr/>
                    <a:lstStyle/>
                    <a:p>
                      <a:r>
                        <a:rPr lang="en-US" sz="1400" dirty="0" smtClean="0"/>
                        <a:t>License</a:t>
                      </a:r>
                      <a:endParaRPr lang="en-US" sz="14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smtClean="0">
                          <a:solidFill>
                            <a:schemeClr val="tx1"/>
                          </a:solidFill>
                          <a:latin typeface="+mn-lt"/>
                          <a:ea typeface="+mn-ea"/>
                          <a:cs typeface="+mn-cs"/>
                        </a:rPr>
                        <a:t>Implementation License:</a:t>
                      </a:r>
                      <a:br>
                        <a:rPr lang="en-US" sz="1400" u="none" strike="noStrike" kern="1200" dirty="0" smtClean="0">
                          <a:solidFill>
                            <a:schemeClr val="tx1"/>
                          </a:solidFill>
                          <a:latin typeface="+mn-lt"/>
                          <a:ea typeface="+mn-ea"/>
                          <a:cs typeface="+mn-cs"/>
                        </a:rPr>
                      </a:br>
                      <a:r>
                        <a:rPr lang="en-US" sz="1400" u="none" strike="noStrike" kern="1200" dirty="0" smtClean="0">
                          <a:solidFill>
                            <a:schemeClr val="tx1"/>
                          </a:solidFill>
                          <a:latin typeface="+mn-lt"/>
                          <a:ea typeface="+mn-ea"/>
                          <a:cs typeface="+mn-cs"/>
                        </a:rPr>
                        <a:t>MIT, GPLv2, RCL</a:t>
                      </a:r>
                    </a:p>
                  </a:txBody>
                  <a:tcPr/>
                </a:tc>
                <a:tc hMerge="1">
                  <a:txBody>
                    <a:bodyPr/>
                    <a:lstStyle/>
                    <a:p>
                      <a:endParaRPr lang="en-US"/>
                    </a:p>
                  </a:txBody>
                  <a:tcPr/>
                </a:tc>
                <a:tc>
                  <a:txBody>
                    <a:bodyPr/>
                    <a:lstStyle/>
                    <a:p>
                      <a:r>
                        <a:rPr lang="en-US" sz="1400" dirty="0" smtClean="0"/>
                        <a:t>Implementation specific.</a:t>
                      </a:r>
                      <a:br>
                        <a:rPr lang="en-US" sz="1400" dirty="0" smtClean="0"/>
                      </a:br>
                      <a:r>
                        <a:rPr lang="en-US" sz="1400" dirty="0" err="1" smtClean="0"/>
                        <a:t>Paho</a:t>
                      </a:r>
                      <a:r>
                        <a:rPr lang="en-US" sz="1400" dirty="0" smtClean="0"/>
                        <a:t> MQTT</a:t>
                      </a:r>
                      <a:r>
                        <a:rPr lang="en-US" sz="1400" baseline="0" dirty="0" smtClean="0"/>
                        <a:t> – Eclipse Public License 1.0 </a:t>
                      </a:r>
                      <a:endParaRPr lang="en-US" sz="1400" dirty="0"/>
                    </a:p>
                  </a:txBody>
                  <a:tcPr/>
                </a:tc>
                <a:tc>
                  <a:txBody>
                    <a:bodyPr/>
                    <a:lstStyle/>
                    <a:p>
                      <a:r>
                        <a:rPr lang="en-US" sz="1400" u="none" strike="noStrike" kern="1200" dirty="0" smtClean="0">
                          <a:solidFill>
                            <a:schemeClr val="tx1"/>
                          </a:solidFill>
                          <a:latin typeface="+mn-lt"/>
                          <a:ea typeface="+mn-ea"/>
                          <a:cs typeface="+mn-cs"/>
                        </a:rPr>
                        <a:t>Professional and Free Trial</a:t>
                      </a:r>
                      <a:endParaRPr lang="en-US" sz="1400" dirty="0"/>
                    </a:p>
                  </a:txBody>
                  <a:tcPr/>
                </a:tc>
                <a:extLst>
                  <a:ext uri="{0D108BD9-81ED-4DB2-BD59-A6C34878D82A}">
                    <a16:rowId xmlns:a16="http://schemas.microsoft.com/office/drawing/2014/main" val="188827118"/>
                  </a:ext>
                </a:extLst>
              </a:tr>
            </a:tbl>
          </a:graphicData>
        </a:graphic>
      </p:graphicFrame>
    </p:spTree>
    <p:extLst>
      <p:ext uri="{BB962C8B-B14F-4D97-AF65-F5344CB8AC3E}">
        <p14:creationId xmlns:p14="http://schemas.microsoft.com/office/powerpoint/2010/main" val="36826130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r>
              <a:rPr lang="en-US" dirty="0" smtClean="0"/>
              <a:t>To compare and evaluate different middleware solutions depending upon requirements of a system.</a:t>
            </a:r>
          </a:p>
          <a:p>
            <a:r>
              <a:rPr lang="en-US" dirty="0" smtClean="0"/>
              <a:t>There are several solutions available such as OPC UA, DDS, MQTT, </a:t>
            </a:r>
            <a:r>
              <a:rPr lang="en-US" dirty="0" err="1" smtClean="0"/>
              <a:t>RabbitMQ</a:t>
            </a:r>
            <a:r>
              <a:rPr lang="en-US" dirty="0" smtClean="0"/>
              <a:t>, Kafka, etc.</a:t>
            </a:r>
            <a:endParaRPr lang="en-US" dirty="0"/>
          </a:p>
        </p:txBody>
      </p:sp>
      <p:graphicFrame>
        <p:nvGraphicFramePr>
          <p:cNvPr id="4" name="Diagram 3"/>
          <p:cNvGraphicFramePr/>
          <p:nvPr>
            <p:extLst>
              <p:ext uri="{D42A27DB-BD31-4B8C-83A1-F6EECF244321}">
                <p14:modId xmlns:p14="http://schemas.microsoft.com/office/powerpoint/2010/main" val="1473949173"/>
              </p:ext>
            </p:extLst>
          </p:nvPr>
        </p:nvGraphicFramePr>
        <p:xfrm>
          <a:off x="5942780" y="3421625"/>
          <a:ext cx="5411020" cy="3106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8446" y="3843381"/>
            <a:ext cx="4026649" cy="2114968"/>
          </a:xfrm>
          <a:prstGeom prst="rect">
            <a:avLst/>
          </a:prstGeom>
        </p:spPr>
      </p:pic>
    </p:spTree>
    <p:extLst>
      <p:ext uri="{BB962C8B-B14F-4D97-AF65-F5344CB8AC3E}">
        <p14:creationId xmlns:p14="http://schemas.microsoft.com/office/powerpoint/2010/main" val="37921661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577" y="4321663"/>
            <a:ext cx="10515600" cy="1325563"/>
          </a:xfrm>
        </p:spPr>
        <p:txBody>
          <a:bodyPr/>
          <a:lstStyle/>
          <a:p>
            <a:r>
              <a:rPr lang="en-US" dirty="0" smtClean="0"/>
              <a:t>Performance Evaluation of Middleware</a:t>
            </a:r>
            <a:br>
              <a:rPr lang="en-US" dirty="0" smtClean="0"/>
            </a:br>
            <a:r>
              <a:rPr lang="en-US" sz="3200" dirty="0" smtClean="0">
                <a:solidFill>
                  <a:schemeClr val="tx1">
                    <a:lumMod val="50000"/>
                    <a:lumOff val="50000"/>
                  </a:schemeClr>
                </a:solidFill>
              </a:rPr>
              <a:t>OPC UA Pub/Sub, DDS and MQTT</a:t>
            </a:r>
            <a:endParaRPr lang="en-US" dirty="0">
              <a:solidFill>
                <a:schemeClr val="tx1">
                  <a:lumMod val="50000"/>
                  <a:lumOff val="50000"/>
                </a:schemeClr>
              </a:solidFill>
            </a:endParaRPr>
          </a:p>
        </p:txBody>
      </p:sp>
    </p:spTree>
    <p:extLst>
      <p:ext uri="{BB962C8B-B14F-4D97-AF65-F5344CB8AC3E}">
        <p14:creationId xmlns:p14="http://schemas.microsoft.com/office/powerpoint/2010/main" val="3248211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Machine - Raspberry Pi 3, Model B</a:t>
            </a:r>
          </a:p>
          <a:p>
            <a:pPr lvl="1"/>
            <a:r>
              <a:rPr lang="en-US" dirty="0" smtClean="0"/>
              <a:t>ARM Cortex A7 processor</a:t>
            </a:r>
          </a:p>
          <a:p>
            <a:pPr lvl="1"/>
            <a:r>
              <a:rPr lang="en-US" dirty="0" smtClean="0"/>
              <a:t>Cores – 4</a:t>
            </a:r>
          </a:p>
          <a:p>
            <a:pPr lvl="1"/>
            <a:r>
              <a:rPr lang="en-US" dirty="0" smtClean="0"/>
              <a:t>RAM – 1 GB</a:t>
            </a:r>
          </a:p>
          <a:p>
            <a:r>
              <a:rPr lang="en-US" dirty="0" smtClean="0"/>
              <a:t>100 Mbps network switch – Star Topology</a:t>
            </a:r>
          </a:p>
          <a:p>
            <a:r>
              <a:rPr lang="en-US" dirty="0" smtClean="0"/>
              <a:t>Evaluation Scenarios</a:t>
            </a:r>
          </a:p>
          <a:p>
            <a:pPr lvl="1"/>
            <a:r>
              <a:rPr lang="en-US" dirty="0" smtClean="0"/>
              <a:t>1 Publisher – 1 </a:t>
            </a:r>
            <a:r>
              <a:rPr lang="en-US" dirty="0" smtClean="0"/>
              <a:t>Subscriber </a:t>
            </a:r>
            <a:endParaRPr lang="en-US" dirty="0" smtClean="0"/>
          </a:p>
          <a:p>
            <a:pPr lvl="1"/>
            <a:r>
              <a:rPr lang="en-US" dirty="0" smtClean="0"/>
              <a:t>1 Publisher – Many Subscriber</a:t>
            </a:r>
          </a:p>
          <a:p>
            <a:r>
              <a:rPr lang="en-US" dirty="0" smtClean="0"/>
              <a:t>Time Synchronized</a:t>
            </a:r>
          </a:p>
          <a:p>
            <a:pPr lvl="1"/>
            <a:r>
              <a:rPr lang="en-US" dirty="0" smtClean="0"/>
              <a:t>Precision Time Protocol</a:t>
            </a:r>
            <a:endParaRPr lang="en-US" dirty="0"/>
          </a:p>
        </p:txBody>
      </p:sp>
    </p:spTree>
    <p:extLst>
      <p:ext uri="{BB962C8B-B14F-4D97-AF65-F5344CB8AC3E}">
        <p14:creationId xmlns:p14="http://schemas.microsoft.com/office/powerpoint/2010/main" val="26958893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39788" y="1130552"/>
            <a:ext cx="5157787" cy="823912"/>
          </a:xfrm>
        </p:spPr>
        <p:txBody>
          <a:bodyPr/>
          <a:lstStyle/>
          <a:p>
            <a:r>
              <a:rPr lang="en-US" dirty="0" smtClean="0"/>
              <a:t>Performance Measure</a:t>
            </a:r>
            <a:endParaRPr lang="en-US" dirty="0"/>
          </a:p>
        </p:txBody>
      </p:sp>
      <p:sp>
        <p:nvSpPr>
          <p:cNvPr id="3" name="Content Placeholder 2"/>
          <p:cNvSpPr>
            <a:spLocks noGrp="1"/>
          </p:cNvSpPr>
          <p:nvPr>
            <p:ph sz="half" idx="2"/>
          </p:nvPr>
        </p:nvSpPr>
        <p:spPr>
          <a:xfrm>
            <a:off x="839788" y="1954464"/>
            <a:ext cx="5157787" cy="3684588"/>
          </a:xfrm>
        </p:spPr>
        <p:txBody>
          <a:bodyPr/>
          <a:lstStyle/>
          <a:p>
            <a:r>
              <a:rPr lang="en-US" dirty="0" smtClean="0"/>
              <a:t>Throughput</a:t>
            </a:r>
          </a:p>
          <a:p>
            <a:pPr lvl="1"/>
            <a:r>
              <a:rPr lang="en-US" dirty="0" smtClean="0"/>
              <a:t>Messages/Sec </a:t>
            </a:r>
            <a:r>
              <a:rPr lang="en-US" dirty="0">
                <a:sym typeface="Wingdings" panose="05000000000000000000" pitchFamily="2" charset="2"/>
              </a:rPr>
              <a:t></a:t>
            </a:r>
            <a:endParaRPr lang="en-US" dirty="0" smtClean="0"/>
          </a:p>
          <a:p>
            <a:pPr lvl="1"/>
            <a:r>
              <a:rPr lang="en-US" dirty="0" smtClean="0"/>
              <a:t>Mbps </a:t>
            </a:r>
            <a:r>
              <a:rPr lang="en-US" dirty="0" smtClean="0">
                <a:sym typeface="Wingdings" panose="05000000000000000000" pitchFamily="2" charset="2"/>
              </a:rPr>
              <a:t></a:t>
            </a:r>
            <a:endParaRPr lang="en-US" dirty="0" smtClean="0"/>
          </a:p>
          <a:p>
            <a:r>
              <a:rPr lang="en-US" dirty="0" smtClean="0"/>
              <a:t>Latency</a:t>
            </a:r>
          </a:p>
          <a:p>
            <a:pPr lvl="1"/>
            <a:r>
              <a:rPr lang="en-US" dirty="0" smtClean="0"/>
              <a:t>One way latency </a:t>
            </a:r>
            <a:r>
              <a:rPr lang="en-US" dirty="0">
                <a:sym typeface="Wingdings" panose="05000000000000000000" pitchFamily="2" charset="2"/>
              </a:rPr>
              <a:t></a:t>
            </a:r>
            <a:endParaRPr lang="en-US" dirty="0" smtClean="0"/>
          </a:p>
          <a:p>
            <a:r>
              <a:rPr lang="en-US" dirty="0" smtClean="0"/>
              <a:t>Jitters</a:t>
            </a:r>
          </a:p>
          <a:p>
            <a:pPr lvl="1"/>
            <a:r>
              <a:rPr lang="en-US" dirty="0" smtClean="0"/>
              <a:t>Publisher and </a:t>
            </a:r>
            <a:r>
              <a:rPr lang="en-US" dirty="0" smtClean="0"/>
              <a:t>Subscriber</a:t>
            </a:r>
            <a:endParaRPr lang="en-US" dirty="0" smtClean="0"/>
          </a:p>
        </p:txBody>
      </p:sp>
      <p:sp>
        <p:nvSpPr>
          <p:cNvPr id="6" name="Text Placeholder 5"/>
          <p:cNvSpPr>
            <a:spLocks noGrp="1"/>
          </p:cNvSpPr>
          <p:nvPr>
            <p:ph type="body" sz="quarter" idx="3"/>
          </p:nvPr>
        </p:nvSpPr>
        <p:spPr>
          <a:xfrm>
            <a:off x="6172200" y="1130552"/>
            <a:ext cx="5183188" cy="823912"/>
          </a:xfrm>
        </p:spPr>
        <p:txBody>
          <a:bodyPr/>
          <a:lstStyle/>
          <a:p>
            <a:r>
              <a:rPr lang="en-US" dirty="0" smtClean="0"/>
              <a:t>Evaluation Scenarios</a:t>
            </a:r>
            <a:endParaRPr lang="en-US" dirty="0"/>
          </a:p>
        </p:txBody>
      </p:sp>
      <mc:AlternateContent xmlns:mc="http://schemas.openxmlformats.org/markup-compatibility/2006">
        <mc:Choice xmlns:a14="http://schemas.microsoft.com/office/drawing/2010/main" Requires="a14">
          <p:sp>
            <p:nvSpPr>
              <p:cNvPr id="7" name="Content Placeholder 6"/>
              <p:cNvSpPr>
                <a:spLocks noGrp="1"/>
              </p:cNvSpPr>
              <p:nvPr>
                <p:ph sz="quarter" idx="4"/>
              </p:nvPr>
            </p:nvSpPr>
            <p:spPr>
              <a:xfrm>
                <a:off x="6172200" y="1954464"/>
                <a:ext cx="5183188" cy="3684588"/>
              </a:xfrm>
            </p:spPr>
            <p:txBody>
              <a:bodyPr>
                <a:normAutofit fontScale="92500" lnSpcReduction="20000"/>
              </a:bodyPr>
              <a:lstStyle/>
              <a:p>
                <a:r>
                  <a:rPr lang="en-US" dirty="0" smtClean="0"/>
                  <a:t>One to One </a:t>
                </a:r>
                <a:r>
                  <a:rPr lang="en-US" dirty="0" smtClean="0">
                    <a:sym typeface="Wingdings" panose="05000000000000000000" pitchFamily="2" charset="2"/>
                  </a:rPr>
                  <a:t></a:t>
                </a:r>
              </a:p>
              <a:p>
                <a:r>
                  <a:rPr lang="en-US" dirty="0" smtClean="0"/>
                  <a:t>One to Many </a:t>
                </a:r>
              </a:p>
              <a:p>
                <a:r>
                  <a:rPr lang="en-US" dirty="0" smtClean="0"/>
                  <a:t>Many to One</a:t>
                </a:r>
              </a:p>
              <a:p>
                <a:r>
                  <a:rPr lang="en-US" dirty="0" smtClean="0"/>
                  <a:t>Many to Many</a:t>
                </a:r>
              </a:p>
              <a:p>
                <a:endParaRPr lang="en-US" dirty="0"/>
              </a:p>
              <a:p>
                <a:r>
                  <a:rPr lang="en-US" dirty="0" smtClean="0"/>
                  <a:t>Data length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5</m:t>
                        </m:r>
                      </m:sup>
                    </m:sSup>
                  </m:oMath>
                </a14:m>
                <a:r>
                  <a:rPr lang="en-US" dirty="0" smtClean="0"/>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15</m:t>
                        </m:r>
                      </m:sup>
                    </m:sSup>
                  </m:oMath>
                </a14:m>
                <a:r>
                  <a:rPr lang="en-US" dirty="0" smtClean="0"/>
                  <a:t>, 63000</a:t>
                </a:r>
              </a:p>
              <a:p>
                <a:r>
                  <a:rPr lang="en-US" dirty="0" smtClean="0"/>
                  <a:t>Publish Interval (</a:t>
                </a:r>
                <a:r>
                  <a:rPr lang="en-US" dirty="0" err="1" smtClean="0"/>
                  <a:t>msec</a:t>
                </a:r>
                <a:r>
                  <a:rPr lang="en-US" dirty="0" smtClean="0"/>
                  <a:t>)= [1, 3, 5, 7, 10, 30, 50, 100, 200, 300, 400, 500, 600, 700, 800, 900, 1000]</a:t>
                </a:r>
                <a:endParaRPr lang="en-US" dirty="0"/>
              </a:p>
            </p:txBody>
          </p:sp>
        </mc:Choice>
        <mc:Fallback>
          <p:sp>
            <p:nvSpPr>
              <p:cNvPr id="7" name="Content Placeholder 6"/>
              <p:cNvSpPr>
                <a:spLocks noGrp="1" noRot="1" noChangeAspect="1" noMove="1" noResize="1" noEditPoints="1" noAdjustHandles="1" noChangeArrowheads="1" noChangeShapeType="1" noTextEdit="1"/>
              </p:cNvSpPr>
              <p:nvPr>
                <p:ph sz="quarter" idx="4"/>
              </p:nvPr>
            </p:nvSpPr>
            <p:spPr>
              <a:xfrm>
                <a:off x="6172200" y="1954464"/>
                <a:ext cx="5183188" cy="3684588"/>
              </a:xfrm>
              <a:blipFill>
                <a:blip r:embed="rId2"/>
                <a:stretch>
                  <a:fillRect l="-1882" t="-4801" r="-1765"/>
                </a:stretch>
              </a:blipFill>
            </p:spPr>
            <p:txBody>
              <a:bodyPr/>
              <a:lstStyle/>
              <a:p>
                <a:r>
                  <a:rPr lang="en-US">
                    <a:noFill/>
                  </a:rPr>
                  <a:t> </a:t>
                </a:r>
              </a:p>
            </p:txBody>
          </p:sp>
        </mc:Fallback>
      </mc:AlternateContent>
    </p:spTree>
    <p:extLst>
      <p:ext uri="{BB962C8B-B14F-4D97-AF65-F5344CB8AC3E}">
        <p14:creationId xmlns:p14="http://schemas.microsoft.com/office/powerpoint/2010/main" val="26991742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93838" y="0"/>
            <a:ext cx="10515600" cy="1051427"/>
          </a:xfrm>
        </p:spPr>
        <p:txBody>
          <a:bodyPr/>
          <a:lstStyle/>
          <a:p>
            <a:r>
              <a:rPr lang="en-US" dirty="0" smtClean="0"/>
              <a:t>Application Latency vs Packet Size</a:t>
            </a:r>
            <a:endParaRPr lang="en-US" dirty="0"/>
          </a:p>
        </p:txBody>
      </p:sp>
      <p:sp>
        <p:nvSpPr>
          <p:cNvPr id="15" name="TextBox 14"/>
          <p:cNvSpPr txBox="1"/>
          <p:nvPr/>
        </p:nvSpPr>
        <p:spPr>
          <a:xfrm>
            <a:off x="9795308" y="958868"/>
            <a:ext cx="2184935" cy="3139321"/>
          </a:xfrm>
          <a:prstGeom prst="rect">
            <a:avLst/>
          </a:prstGeom>
          <a:noFill/>
        </p:spPr>
        <p:txBody>
          <a:bodyPr wrap="square" rtlCol="0">
            <a:spAutoFit/>
          </a:bodyPr>
          <a:lstStyle/>
          <a:p>
            <a:pPr marL="285750" indent="-285750">
              <a:buFontTx/>
              <a:buChar char="-"/>
            </a:pPr>
            <a:r>
              <a:rPr lang="en-US" dirty="0" smtClean="0"/>
              <a:t>DDS’ performance across all the intervals is the best.</a:t>
            </a:r>
          </a:p>
          <a:p>
            <a:pPr marL="285750" indent="-285750">
              <a:buFontTx/>
              <a:buChar char="-"/>
            </a:pPr>
            <a:r>
              <a:rPr lang="en-US" dirty="0" smtClean="0"/>
              <a:t>OPC UDP’s performance is comparable but slightly lower than that of DDS.</a:t>
            </a:r>
          </a:p>
          <a:p>
            <a:pPr marL="285750" indent="-285750">
              <a:buFontTx/>
              <a:buChar char="-"/>
            </a:pPr>
            <a:endParaRPr lang="en-US" dirty="0" smtClean="0"/>
          </a:p>
          <a:p>
            <a:pPr marL="285750" indent="-285750">
              <a:buFontTx/>
              <a:buChar char="-"/>
            </a:pPr>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83" y="1051427"/>
            <a:ext cx="9183820" cy="5678752"/>
          </a:xfrm>
          <a:prstGeom prst="rect">
            <a:avLst/>
          </a:prstGeom>
        </p:spPr>
      </p:pic>
    </p:spTree>
    <p:extLst>
      <p:ext uri="{BB962C8B-B14F-4D97-AF65-F5344CB8AC3E}">
        <p14:creationId xmlns:p14="http://schemas.microsoft.com/office/powerpoint/2010/main" val="36062336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684" y="28217"/>
            <a:ext cx="10515600" cy="947661"/>
          </a:xfrm>
        </p:spPr>
        <p:txBody>
          <a:bodyPr>
            <a:normAutofit/>
          </a:bodyPr>
          <a:lstStyle/>
          <a:p>
            <a:r>
              <a:rPr lang="en-US" dirty="0" smtClean="0"/>
              <a:t>Publisher Throughput vs Packet Size (Mbps)</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29" y="877555"/>
            <a:ext cx="8975297" cy="5743111"/>
          </a:xfrm>
          <a:prstGeom prst="rect">
            <a:avLst/>
          </a:prstGeom>
        </p:spPr>
      </p:pic>
    </p:spTree>
    <p:extLst>
      <p:ext uri="{BB962C8B-B14F-4D97-AF65-F5344CB8AC3E}">
        <p14:creationId xmlns:p14="http://schemas.microsoft.com/office/powerpoint/2010/main" val="15564993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213" y="0"/>
            <a:ext cx="10515600" cy="1010653"/>
          </a:xfrm>
        </p:spPr>
        <p:txBody>
          <a:bodyPr/>
          <a:lstStyle/>
          <a:p>
            <a:r>
              <a:rPr lang="en-US" dirty="0" smtClean="0"/>
              <a:t>Subscriber Throughput vs Packet Size (Mbps)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94" y="1010653"/>
            <a:ext cx="9271819" cy="5537759"/>
          </a:xfrm>
          <a:prstGeom prst="rect">
            <a:avLst/>
          </a:prstGeom>
        </p:spPr>
      </p:pic>
      <p:sp>
        <p:nvSpPr>
          <p:cNvPr id="10" name="TextBox 9"/>
          <p:cNvSpPr txBox="1"/>
          <p:nvPr/>
        </p:nvSpPr>
        <p:spPr>
          <a:xfrm>
            <a:off x="9927345" y="916101"/>
            <a:ext cx="2184935" cy="923330"/>
          </a:xfrm>
          <a:prstGeom prst="rect">
            <a:avLst/>
          </a:prstGeom>
          <a:noFill/>
        </p:spPr>
        <p:txBody>
          <a:bodyPr wrap="square" rtlCol="0">
            <a:spAutoFit/>
          </a:bodyPr>
          <a:lstStyle/>
          <a:p>
            <a:r>
              <a:rPr lang="en-US" dirty="0" smtClean="0"/>
              <a:t>- DDS’ lives up to its claim of highest performing </a:t>
            </a:r>
            <a:endParaRPr lang="en-US" dirty="0"/>
          </a:p>
        </p:txBody>
      </p:sp>
    </p:spTree>
    <p:extLst>
      <p:ext uri="{BB962C8B-B14F-4D97-AF65-F5344CB8AC3E}">
        <p14:creationId xmlns:p14="http://schemas.microsoft.com/office/powerpoint/2010/main" val="19007092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82735500"/>
              </p:ext>
            </p:extLst>
          </p:nvPr>
        </p:nvGraphicFramePr>
        <p:xfrm>
          <a:off x="912877" y="1682960"/>
          <a:ext cx="10158245" cy="4145280"/>
        </p:xfrm>
        <a:graphic>
          <a:graphicData uri="http://schemas.openxmlformats.org/drawingml/2006/table">
            <a:tbl>
              <a:tblPr firstRow="1" bandRow="1">
                <a:tableStyleId>{5C22544A-7EE6-4342-B048-85BDC9FD1C3A}</a:tableStyleId>
              </a:tblPr>
              <a:tblGrid>
                <a:gridCol w="2253109">
                  <a:extLst>
                    <a:ext uri="{9D8B030D-6E8A-4147-A177-3AD203B41FA5}">
                      <a16:colId xmlns:a16="http://schemas.microsoft.com/office/drawing/2014/main" val="1461970501"/>
                    </a:ext>
                  </a:extLst>
                </a:gridCol>
                <a:gridCol w="1810189">
                  <a:extLst>
                    <a:ext uri="{9D8B030D-6E8A-4147-A177-3AD203B41FA5}">
                      <a16:colId xmlns:a16="http://schemas.microsoft.com/office/drawing/2014/main" val="937788817"/>
                    </a:ext>
                  </a:extLst>
                </a:gridCol>
                <a:gridCol w="2031649">
                  <a:extLst>
                    <a:ext uri="{9D8B030D-6E8A-4147-A177-3AD203B41FA5}">
                      <a16:colId xmlns:a16="http://schemas.microsoft.com/office/drawing/2014/main" val="2338590940"/>
                    </a:ext>
                  </a:extLst>
                </a:gridCol>
                <a:gridCol w="2031649">
                  <a:extLst>
                    <a:ext uri="{9D8B030D-6E8A-4147-A177-3AD203B41FA5}">
                      <a16:colId xmlns:a16="http://schemas.microsoft.com/office/drawing/2014/main" val="721638707"/>
                    </a:ext>
                  </a:extLst>
                </a:gridCol>
                <a:gridCol w="2031649">
                  <a:extLst>
                    <a:ext uri="{9D8B030D-6E8A-4147-A177-3AD203B41FA5}">
                      <a16:colId xmlns:a16="http://schemas.microsoft.com/office/drawing/2014/main" val="3236481521"/>
                    </a:ext>
                  </a:extLst>
                </a:gridCol>
              </a:tblGrid>
              <a:tr h="370840">
                <a:tc>
                  <a:txBody>
                    <a:bodyPr/>
                    <a:lstStyle/>
                    <a:p>
                      <a:r>
                        <a:rPr lang="en-US" dirty="0" smtClean="0"/>
                        <a:t>Classes</a:t>
                      </a:r>
                      <a:r>
                        <a:rPr lang="en-US" baseline="0" dirty="0" smtClean="0"/>
                        <a:t> of Applications</a:t>
                      </a:r>
                      <a:endParaRPr lang="en-US" dirty="0"/>
                    </a:p>
                  </a:txBody>
                  <a:tcPr/>
                </a:tc>
                <a:tc>
                  <a:txBody>
                    <a:bodyPr/>
                    <a:lstStyle/>
                    <a:p>
                      <a:r>
                        <a:rPr lang="en-US" dirty="0" smtClean="0"/>
                        <a:t>Comparison</a:t>
                      </a:r>
                      <a:r>
                        <a:rPr lang="en-US" baseline="0" dirty="0" smtClean="0"/>
                        <a:t> Criteria</a:t>
                      </a:r>
                      <a:endParaRPr lang="en-US" dirty="0"/>
                    </a:p>
                  </a:txBody>
                  <a:tcPr/>
                </a:tc>
                <a:tc>
                  <a:txBody>
                    <a:bodyPr/>
                    <a:lstStyle/>
                    <a:p>
                      <a:r>
                        <a:rPr lang="en-US" dirty="0" smtClean="0"/>
                        <a:t>OPC</a:t>
                      </a:r>
                      <a:r>
                        <a:rPr lang="en-US" baseline="0" dirty="0" smtClean="0"/>
                        <a:t> UA UDP</a:t>
                      </a:r>
                      <a:endParaRPr lang="en-US" dirty="0"/>
                    </a:p>
                  </a:txBody>
                  <a:tcPr/>
                </a:tc>
                <a:tc>
                  <a:txBody>
                    <a:bodyPr/>
                    <a:lstStyle/>
                    <a:p>
                      <a:r>
                        <a:rPr lang="en-US" dirty="0" smtClean="0"/>
                        <a:t>MQTT</a:t>
                      </a:r>
                      <a:endParaRPr lang="en-US" dirty="0"/>
                    </a:p>
                  </a:txBody>
                  <a:tcPr/>
                </a:tc>
                <a:tc>
                  <a:txBody>
                    <a:bodyPr/>
                    <a:lstStyle/>
                    <a:p>
                      <a:r>
                        <a:rPr lang="en-US" dirty="0" smtClean="0"/>
                        <a:t>DDS</a:t>
                      </a:r>
                      <a:endParaRPr lang="en-US" dirty="0"/>
                    </a:p>
                  </a:txBody>
                  <a:tcPr/>
                </a:tc>
                <a:extLst>
                  <a:ext uri="{0D108BD9-81ED-4DB2-BD59-A6C34878D82A}">
                    <a16:rowId xmlns:a16="http://schemas.microsoft.com/office/drawing/2014/main" val="3831577709"/>
                  </a:ext>
                </a:extLst>
              </a:tr>
              <a:tr h="370840">
                <a:tc rowSpan="2">
                  <a:txBody>
                    <a:bodyPr/>
                    <a:lstStyle/>
                    <a:p>
                      <a:r>
                        <a:rPr lang="en-US" dirty="0" smtClean="0"/>
                        <a:t>Low Payload</a:t>
                      </a:r>
                      <a:r>
                        <a:rPr lang="en-US" baseline="0" dirty="0" smtClean="0"/>
                        <a:t> and Low Publishing rate</a:t>
                      </a:r>
                      <a:endParaRPr lang="en-US" dirty="0"/>
                    </a:p>
                  </a:txBody>
                  <a:tcPr/>
                </a:tc>
                <a:tc>
                  <a:txBody>
                    <a:bodyPr/>
                    <a:lstStyle/>
                    <a:p>
                      <a:r>
                        <a:rPr lang="en-US" dirty="0" smtClean="0"/>
                        <a:t>Latency</a:t>
                      </a:r>
                      <a:endParaRPr lang="en-US" dirty="0"/>
                    </a:p>
                  </a:txBody>
                  <a:tcPr/>
                </a:tc>
                <a:tc>
                  <a:txBody>
                    <a:bodyPr/>
                    <a:lstStyle/>
                    <a:p>
                      <a:r>
                        <a:rPr lang="en-US" dirty="0" smtClean="0"/>
                        <a:t>Better</a:t>
                      </a:r>
                      <a:endParaRPr lang="en-US" dirty="0"/>
                    </a:p>
                  </a:txBody>
                  <a:tcPr/>
                </a:tc>
                <a:tc>
                  <a:txBody>
                    <a:bodyPr/>
                    <a:lstStyle/>
                    <a:p>
                      <a:r>
                        <a:rPr lang="en-US" dirty="0" smtClean="0"/>
                        <a:t>Worst</a:t>
                      </a:r>
                      <a:endParaRPr lang="en-US" dirty="0"/>
                    </a:p>
                  </a:txBody>
                  <a:tcPr/>
                </a:tc>
                <a:tc>
                  <a:txBody>
                    <a:bodyPr/>
                    <a:lstStyle/>
                    <a:p>
                      <a:r>
                        <a:rPr lang="en-US" dirty="0" smtClean="0"/>
                        <a:t>Best</a:t>
                      </a:r>
                      <a:endParaRPr lang="en-US" dirty="0"/>
                    </a:p>
                  </a:txBody>
                  <a:tcPr/>
                </a:tc>
                <a:extLst>
                  <a:ext uri="{0D108BD9-81ED-4DB2-BD59-A6C34878D82A}">
                    <a16:rowId xmlns:a16="http://schemas.microsoft.com/office/drawing/2014/main" val="1127660053"/>
                  </a:ext>
                </a:extLst>
              </a:tr>
              <a:tr h="370840">
                <a:tc vMerge="1">
                  <a:txBody>
                    <a:bodyPr/>
                    <a:lstStyle/>
                    <a:p>
                      <a:endParaRPr lang="en-US" dirty="0"/>
                    </a:p>
                  </a:txBody>
                  <a:tcPr/>
                </a:tc>
                <a:tc>
                  <a:txBody>
                    <a:bodyPr/>
                    <a:lstStyle/>
                    <a:p>
                      <a:r>
                        <a:rPr lang="en-US" dirty="0" smtClean="0"/>
                        <a:t>Throughput</a:t>
                      </a:r>
                      <a:endParaRPr lang="en-US" dirty="0"/>
                    </a:p>
                  </a:txBody>
                  <a:tcPr/>
                </a:tc>
                <a:tc>
                  <a:txBody>
                    <a:bodyPr/>
                    <a:lstStyle/>
                    <a:p>
                      <a:r>
                        <a:rPr lang="en-US" dirty="0" smtClean="0"/>
                        <a:t>Similar</a:t>
                      </a:r>
                      <a:r>
                        <a:rPr lang="en-US" baseline="0" dirty="0" smtClean="0"/>
                        <a:t> to MQTT</a:t>
                      </a:r>
                      <a:endParaRPr lang="en-US" dirty="0"/>
                    </a:p>
                  </a:txBody>
                  <a:tcPr/>
                </a:tc>
                <a:tc>
                  <a:txBody>
                    <a:bodyPr/>
                    <a:lstStyle/>
                    <a:p>
                      <a:r>
                        <a:rPr lang="en-US" dirty="0" smtClean="0"/>
                        <a:t>Similar</a:t>
                      </a:r>
                      <a:r>
                        <a:rPr lang="en-US" baseline="0" dirty="0" smtClean="0"/>
                        <a:t> to OPC UA UDP</a:t>
                      </a:r>
                      <a:endParaRPr lang="en-US" dirty="0"/>
                    </a:p>
                  </a:txBody>
                  <a:tcPr/>
                </a:tc>
                <a:tc>
                  <a:txBody>
                    <a:bodyPr/>
                    <a:lstStyle/>
                    <a:p>
                      <a:r>
                        <a:rPr lang="en-US" dirty="0" smtClean="0"/>
                        <a:t>Worst</a:t>
                      </a:r>
                      <a:endParaRPr lang="en-US" dirty="0"/>
                    </a:p>
                  </a:txBody>
                  <a:tcPr/>
                </a:tc>
                <a:extLst>
                  <a:ext uri="{0D108BD9-81ED-4DB2-BD59-A6C34878D82A}">
                    <a16:rowId xmlns:a16="http://schemas.microsoft.com/office/drawing/2014/main" val="4187286881"/>
                  </a:ext>
                </a:extLst>
              </a:tr>
              <a:tr h="37084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Low </a:t>
                      </a:r>
                      <a:r>
                        <a:rPr lang="en-US" dirty="0" smtClean="0"/>
                        <a:t>Payload</a:t>
                      </a:r>
                      <a:r>
                        <a:rPr lang="en-US" baseline="0" dirty="0" smtClean="0"/>
                        <a:t> and </a:t>
                      </a:r>
                      <a:r>
                        <a:rPr lang="en-US" baseline="0" dirty="0" smtClean="0"/>
                        <a:t>High </a:t>
                      </a:r>
                      <a:r>
                        <a:rPr lang="en-US" baseline="0" dirty="0" smtClean="0"/>
                        <a:t>Publishing rate</a:t>
                      </a:r>
                      <a:endParaRPr lang="en-US" dirty="0" smtClean="0"/>
                    </a:p>
                  </a:txBody>
                  <a:tcPr/>
                </a:tc>
                <a:tc>
                  <a:txBody>
                    <a:bodyPr/>
                    <a:lstStyle/>
                    <a:p>
                      <a:r>
                        <a:rPr lang="en-US" dirty="0" smtClean="0"/>
                        <a:t>Latency</a:t>
                      </a:r>
                      <a:endParaRPr lang="en-US" dirty="0"/>
                    </a:p>
                  </a:txBody>
                  <a:tcPr/>
                </a:tc>
                <a:tc>
                  <a:txBody>
                    <a:bodyPr/>
                    <a:lstStyle/>
                    <a:p>
                      <a:r>
                        <a:rPr lang="en-US" dirty="0" smtClean="0"/>
                        <a:t>Comparable to DDS</a:t>
                      </a:r>
                      <a:endParaRPr lang="en-US" dirty="0"/>
                    </a:p>
                  </a:txBody>
                  <a:tcPr/>
                </a:tc>
                <a:tc>
                  <a:txBody>
                    <a:bodyPr/>
                    <a:lstStyle/>
                    <a:p>
                      <a:r>
                        <a:rPr lang="en-US" dirty="0" smtClean="0"/>
                        <a:t>Worst</a:t>
                      </a:r>
                      <a:endParaRPr lang="en-US" dirty="0"/>
                    </a:p>
                  </a:txBody>
                  <a:tcPr/>
                </a:tc>
                <a:tc>
                  <a:txBody>
                    <a:bodyPr/>
                    <a:lstStyle/>
                    <a:p>
                      <a:r>
                        <a:rPr lang="en-US" dirty="0" smtClean="0"/>
                        <a:t>Best</a:t>
                      </a:r>
                      <a:endParaRPr lang="en-US" dirty="0"/>
                    </a:p>
                  </a:txBody>
                  <a:tcPr/>
                </a:tc>
                <a:extLst>
                  <a:ext uri="{0D108BD9-81ED-4DB2-BD59-A6C34878D82A}">
                    <a16:rowId xmlns:a16="http://schemas.microsoft.com/office/drawing/2014/main" val="15545044"/>
                  </a:ext>
                </a:extLst>
              </a:tr>
              <a:tr h="370840">
                <a:tc vMerge="1">
                  <a:txBody>
                    <a:bodyPr/>
                    <a:lstStyle/>
                    <a:p>
                      <a:endParaRPr lang="en-US" dirty="0"/>
                    </a:p>
                  </a:txBody>
                  <a:tcPr/>
                </a:tc>
                <a:tc>
                  <a:txBody>
                    <a:bodyPr/>
                    <a:lstStyle/>
                    <a:p>
                      <a:r>
                        <a:rPr lang="en-US" dirty="0" smtClean="0"/>
                        <a:t>Throughput</a:t>
                      </a:r>
                      <a:endParaRPr lang="en-US" dirty="0"/>
                    </a:p>
                  </a:txBody>
                  <a:tcPr/>
                </a:tc>
                <a:tc>
                  <a:txBody>
                    <a:bodyPr/>
                    <a:lstStyle/>
                    <a:p>
                      <a:r>
                        <a:rPr lang="en-US" dirty="0" smtClean="0"/>
                        <a:t>Worst</a:t>
                      </a:r>
                      <a:endParaRPr lang="en-US" dirty="0"/>
                    </a:p>
                  </a:txBody>
                  <a:tcPr/>
                </a:tc>
                <a:tc>
                  <a:txBody>
                    <a:bodyPr/>
                    <a:lstStyle/>
                    <a:p>
                      <a:r>
                        <a:rPr lang="en-US" dirty="0" smtClean="0"/>
                        <a:t>Best</a:t>
                      </a:r>
                      <a:endParaRPr lang="en-US" dirty="0"/>
                    </a:p>
                  </a:txBody>
                  <a:tcPr/>
                </a:tc>
                <a:tc>
                  <a:txBody>
                    <a:bodyPr/>
                    <a:lstStyle/>
                    <a:p>
                      <a:r>
                        <a:rPr lang="en-US" dirty="0" smtClean="0"/>
                        <a:t>Comparable to DDS</a:t>
                      </a:r>
                      <a:endParaRPr lang="en-US" dirty="0"/>
                    </a:p>
                  </a:txBody>
                  <a:tcPr/>
                </a:tc>
                <a:extLst>
                  <a:ext uri="{0D108BD9-81ED-4DB2-BD59-A6C34878D82A}">
                    <a16:rowId xmlns:a16="http://schemas.microsoft.com/office/drawing/2014/main" val="757190906"/>
                  </a:ext>
                </a:extLst>
              </a:tr>
              <a:tr h="37084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High </a:t>
                      </a:r>
                      <a:r>
                        <a:rPr lang="en-US" dirty="0" smtClean="0"/>
                        <a:t>Payload</a:t>
                      </a:r>
                      <a:r>
                        <a:rPr lang="en-US" baseline="0" dirty="0" smtClean="0"/>
                        <a:t> and </a:t>
                      </a:r>
                      <a:r>
                        <a:rPr lang="en-US" baseline="0" dirty="0" smtClean="0"/>
                        <a:t>Low </a:t>
                      </a:r>
                      <a:r>
                        <a:rPr lang="en-US" baseline="0" dirty="0" smtClean="0"/>
                        <a:t>Publishing rate</a:t>
                      </a:r>
                      <a:endParaRPr lang="en-US" dirty="0" smtClean="0"/>
                    </a:p>
                  </a:txBody>
                  <a:tcPr/>
                </a:tc>
                <a:tc>
                  <a:txBody>
                    <a:bodyPr/>
                    <a:lstStyle/>
                    <a:p>
                      <a:r>
                        <a:rPr lang="en-US" dirty="0" smtClean="0"/>
                        <a:t>Latency</a:t>
                      </a:r>
                      <a:endParaRPr lang="en-US" dirty="0"/>
                    </a:p>
                  </a:txBody>
                  <a:tcPr/>
                </a:tc>
                <a:tc>
                  <a:txBody>
                    <a:bodyPr/>
                    <a:lstStyle/>
                    <a:p>
                      <a:r>
                        <a:rPr lang="en-US" dirty="0" smtClean="0"/>
                        <a:t>Comparable to DDS</a:t>
                      </a:r>
                      <a:endParaRPr lang="en-US" dirty="0"/>
                    </a:p>
                  </a:txBody>
                  <a:tcPr/>
                </a:tc>
                <a:tc>
                  <a:txBody>
                    <a:bodyPr/>
                    <a:lstStyle/>
                    <a:p>
                      <a:r>
                        <a:rPr lang="en-US" dirty="0" smtClean="0"/>
                        <a:t>Worst</a:t>
                      </a:r>
                      <a:endParaRPr lang="en-US" dirty="0"/>
                    </a:p>
                  </a:txBody>
                  <a:tcPr/>
                </a:tc>
                <a:tc>
                  <a:txBody>
                    <a:bodyPr/>
                    <a:lstStyle/>
                    <a:p>
                      <a:r>
                        <a:rPr lang="en-US" dirty="0" smtClean="0"/>
                        <a:t>Best</a:t>
                      </a:r>
                      <a:endParaRPr lang="en-US" dirty="0"/>
                    </a:p>
                  </a:txBody>
                  <a:tcPr/>
                </a:tc>
                <a:extLst>
                  <a:ext uri="{0D108BD9-81ED-4DB2-BD59-A6C34878D82A}">
                    <a16:rowId xmlns:a16="http://schemas.microsoft.com/office/drawing/2014/main" val="386243369"/>
                  </a:ext>
                </a:extLst>
              </a:tr>
              <a:tr h="37084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r>
                        <a:rPr lang="en-US" dirty="0" smtClean="0"/>
                        <a:t>Throughput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Similar</a:t>
                      </a:r>
                      <a:r>
                        <a:rPr lang="en-US" baseline="0" dirty="0" smtClean="0"/>
                        <a:t> to MQTT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Similar</a:t>
                      </a:r>
                      <a:r>
                        <a:rPr lang="en-US" baseline="0" dirty="0" smtClean="0"/>
                        <a:t> to OPC UA UDP</a:t>
                      </a:r>
                      <a:endParaRPr lang="en-US" dirty="0" smtClean="0"/>
                    </a:p>
                  </a:txBody>
                  <a:tcPr/>
                </a:tc>
                <a:tc>
                  <a:txBody>
                    <a:bodyPr/>
                    <a:lstStyle/>
                    <a:p>
                      <a:r>
                        <a:rPr lang="en-US" dirty="0" smtClean="0"/>
                        <a:t>Best</a:t>
                      </a:r>
                      <a:endParaRPr lang="en-US" dirty="0"/>
                    </a:p>
                  </a:txBody>
                  <a:tcPr/>
                </a:tc>
                <a:extLst>
                  <a:ext uri="{0D108BD9-81ED-4DB2-BD59-A6C34878D82A}">
                    <a16:rowId xmlns:a16="http://schemas.microsoft.com/office/drawing/2014/main" val="2488623052"/>
                  </a:ext>
                </a:extLst>
              </a:tr>
              <a:tr h="37084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High Payload</a:t>
                      </a:r>
                      <a:r>
                        <a:rPr lang="en-US" baseline="0" dirty="0" smtClean="0"/>
                        <a:t> and High Publishing rate</a:t>
                      </a:r>
                      <a:endParaRPr lang="en-US" dirty="0" smtClean="0"/>
                    </a:p>
                  </a:txBody>
                  <a:tcPr/>
                </a:tc>
                <a:tc>
                  <a:txBody>
                    <a:bodyPr/>
                    <a:lstStyle/>
                    <a:p>
                      <a:r>
                        <a:rPr lang="en-US" dirty="0" smtClean="0"/>
                        <a:t>Latency</a:t>
                      </a:r>
                      <a:endParaRPr lang="en-US" dirty="0"/>
                    </a:p>
                  </a:txBody>
                  <a:tcPr/>
                </a:tc>
                <a:tc>
                  <a:txBody>
                    <a:bodyPr/>
                    <a:lstStyle/>
                    <a:p>
                      <a:r>
                        <a:rPr lang="en-US" dirty="0" smtClean="0"/>
                        <a:t>Better</a:t>
                      </a:r>
                      <a:endParaRPr lang="en-US" dirty="0"/>
                    </a:p>
                  </a:txBody>
                  <a:tcPr/>
                </a:tc>
                <a:tc>
                  <a:txBody>
                    <a:bodyPr/>
                    <a:lstStyle/>
                    <a:p>
                      <a:r>
                        <a:rPr lang="en-US" dirty="0" smtClean="0"/>
                        <a:t>Worst</a:t>
                      </a:r>
                      <a:endParaRPr lang="en-US" dirty="0"/>
                    </a:p>
                  </a:txBody>
                  <a:tcPr/>
                </a:tc>
                <a:tc>
                  <a:txBody>
                    <a:bodyPr/>
                    <a:lstStyle/>
                    <a:p>
                      <a:r>
                        <a:rPr lang="en-US" dirty="0" smtClean="0"/>
                        <a:t>Best</a:t>
                      </a:r>
                      <a:endParaRPr lang="en-US" dirty="0"/>
                    </a:p>
                  </a:txBody>
                  <a:tcPr/>
                </a:tc>
                <a:extLst>
                  <a:ext uri="{0D108BD9-81ED-4DB2-BD59-A6C34878D82A}">
                    <a16:rowId xmlns:a16="http://schemas.microsoft.com/office/drawing/2014/main" val="2344845143"/>
                  </a:ext>
                </a:extLst>
              </a:tr>
              <a:tr h="37084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r>
                        <a:rPr lang="en-US" dirty="0" smtClean="0"/>
                        <a:t>Throughput</a:t>
                      </a:r>
                      <a:endParaRPr lang="en-US" dirty="0"/>
                    </a:p>
                  </a:txBody>
                  <a:tcPr/>
                </a:tc>
                <a:tc>
                  <a:txBody>
                    <a:bodyPr/>
                    <a:lstStyle/>
                    <a:p>
                      <a:r>
                        <a:rPr lang="en-US" dirty="0" smtClean="0"/>
                        <a:t>Best</a:t>
                      </a:r>
                      <a:endParaRPr lang="en-US" dirty="0"/>
                    </a:p>
                  </a:txBody>
                  <a:tcPr/>
                </a:tc>
                <a:tc>
                  <a:txBody>
                    <a:bodyPr/>
                    <a:lstStyle/>
                    <a:p>
                      <a:r>
                        <a:rPr lang="en-US" dirty="0" smtClean="0"/>
                        <a:t>Worst</a:t>
                      </a:r>
                      <a:endParaRPr lang="en-US" dirty="0"/>
                    </a:p>
                  </a:txBody>
                  <a:tcPr/>
                </a:tc>
                <a:tc>
                  <a:txBody>
                    <a:bodyPr/>
                    <a:lstStyle/>
                    <a:p>
                      <a:r>
                        <a:rPr lang="en-US" dirty="0" smtClean="0"/>
                        <a:t>Better</a:t>
                      </a:r>
                      <a:endParaRPr lang="en-US" dirty="0"/>
                    </a:p>
                  </a:txBody>
                  <a:tcPr/>
                </a:tc>
                <a:extLst>
                  <a:ext uri="{0D108BD9-81ED-4DB2-BD59-A6C34878D82A}">
                    <a16:rowId xmlns:a16="http://schemas.microsoft.com/office/drawing/2014/main" val="3017864369"/>
                  </a:ext>
                </a:extLst>
              </a:tr>
            </a:tbl>
          </a:graphicData>
        </a:graphic>
      </p:graphicFrame>
    </p:spTree>
    <p:extLst>
      <p:ext uri="{BB962C8B-B14F-4D97-AF65-F5344CB8AC3E}">
        <p14:creationId xmlns:p14="http://schemas.microsoft.com/office/powerpoint/2010/main" val="12417061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755" y="384376"/>
            <a:ext cx="10925322" cy="1325563"/>
          </a:xfrm>
        </p:spPr>
        <p:txBody>
          <a:bodyPr>
            <a:normAutofit/>
          </a:bodyPr>
          <a:lstStyle/>
          <a:p>
            <a:r>
              <a:rPr lang="en-US" sz="3200" dirty="0" smtClean="0"/>
              <a:t>Future Work – Middleware Recommendation System (MRS)</a:t>
            </a:r>
            <a:endParaRPr lang="en-US" sz="3200" dirty="0"/>
          </a:p>
        </p:txBody>
      </p:sp>
      <p:sp>
        <p:nvSpPr>
          <p:cNvPr id="3" name="Content Placeholder 2"/>
          <p:cNvSpPr>
            <a:spLocks noGrp="1"/>
          </p:cNvSpPr>
          <p:nvPr>
            <p:ph idx="1"/>
          </p:nvPr>
        </p:nvSpPr>
        <p:spPr>
          <a:xfrm>
            <a:off x="838200" y="1533832"/>
            <a:ext cx="4549877" cy="4681632"/>
          </a:xfrm>
        </p:spPr>
        <p:txBody>
          <a:bodyPr>
            <a:normAutofit/>
          </a:bodyPr>
          <a:lstStyle/>
          <a:p>
            <a:r>
              <a:rPr lang="en-US" sz="2000" dirty="0" smtClean="0"/>
              <a:t>A middleware recommendation system ranks and returns, based on a system’s requirements such as publishing rate, data volume, performance budget (like latency, throughput, jitter), footprint (like </a:t>
            </a:r>
            <a:r>
              <a:rPr lang="en-US" sz="2000" dirty="0"/>
              <a:t>m</a:t>
            </a:r>
            <a:r>
              <a:rPr lang="en-US" sz="2000" dirty="0" smtClean="0"/>
              <a:t>emory utilization, CPU utilization, </a:t>
            </a:r>
            <a:r>
              <a:rPr lang="en-US" sz="2000" dirty="0"/>
              <a:t>n</a:t>
            </a:r>
            <a:r>
              <a:rPr lang="en-US" sz="2000" dirty="0" smtClean="0"/>
              <a:t>etwork utilization) and multiple other factors, a list of middleware that closely fits it.</a:t>
            </a:r>
            <a:endParaRPr lang="en-US" sz="2000" dirty="0"/>
          </a:p>
        </p:txBody>
      </p:sp>
      <p:graphicFrame>
        <p:nvGraphicFramePr>
          <p:cNvPr id="4" name="Diagram 3"/>
          <p:cNvGraphicFramePr/>
          <p:nvPr>
            <p:extLst>
              <p:ext uri="{D42A27DB-BD31-4B8C-83A1-F6EECF244321}">
                <p14:modId xmlns:p14="http://schemas.microsoft.com/office/powerpoint/2010/main" val="1715037"/>
              </p:ext>
            </p:extLst>
          </p:nvPr>
        </p:nvGraphicFramePr>
        <p:xfrm>
          <a:off x="1194209" y="3342967"/>
          <a:ext cx="3837858" cy="36507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4332" y="2146909"/>
            <a:ext cx="5038745" cy="2828481"/>
          </a:xfrm>
          <a:prstGeom prst="rect">
            <a:avLst/>
          </a:prstGeom>
        </p:spPr>
      </p:pic>
      <p:sp>
        <p:nvSpPr>
          <p:cNvPr id="6" name="TextBox 5"/>
          <p:cNvSpPr txBox="1"/>
          <p:nvPr/>
        </p:nvSpPr>
        <p:spPr>
          <a:xfrm>
            <a:off x="7767490" y="2187899"/>
            <a:ext cx="2712427"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dirty="0" smtClean="0"/>
              <a:t>Latency vs  Throughput</a:t>
            </a:r>
            <a:endParaRPr lang="en-US" sz="1600" dirty="0"/>
          </a:p>
        </p:txBody>
      </p:sp>
    </p:spTree>
    <p:extLst>
      <p:ext uri="{BB962C8B-B14F-4D97-AF65-F5344CB8AC3E}">
        <p14:creationId xmlns:p14="http://schemas.microsoft.com/office/powerpoint/2010/main" val="2923512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and what do we have?</a:t>
            </a:r>
            <a:endParaRPr lang="en-US" dirty="0"/>
          </a:p>
        </p:txBody>
      </p:sp>
      <p:sp>
        <p:nvSpPr>
          <p:cNvPr id="3" name="Content Placeholder 2"/>
          <p:cNvSpPr>
            <a:spLocks noGrp="1"/>
          </p:cNvSpPr>
          <p:nvPr>
            <p:ph idx="1"/>
          </p:nvPr>
        </p:nvSpPr>
        <p:spPr>
          <a:xfrm>
            <a:off x="4959213" y="1845290"/>
            <a:ext cx="3802625" cy="4240878"/>
          </a:xfrm>
        </p:spPr>
        <p:txBody>
          <a:bodyPr>
            <a:normAutofit fontScale="92500" lnSpcReduction="10000"/>
          </a:bodyPr>
          <a:lstStyle/>
          <a:p>
            <a:r>
              <a:rPr lang="en-US" dirty="0" smtClean="0"/>
              <a:t>User space</a:t>
            </a:r>
          </a:p>
          <a:p>
            <a:pPr lvl="1"/>
            <a:r>
              <a:rPr lang="en-US" dirty="0" err="1" smtClean="0"/>
              <a:t>QoS</a:t>
            </a:r>
            <a:endParaRPr lang="en-US" dirty="0" smtClean="0"/>
          </a:p>
          <a:p>
            <a:pPr lvl="1"/>
            <a:r>
              <a:rPr lang="en-US" dirty="0" smtClean="0"/>
              <a:t>Publishing Rate</a:t>
            </a:r>
          </a:p>
          <a:p>
            <a:pPr lvl="1"/>
            <a:r>
              <a:rPr lang="en-US" dirty="0" smtClean="0"/>
              <a:t>Data volume</a:t>
            </a:r>
          </a:p>
          <a:p>
            <a:pPr lvl="1"/>
            <a:r>
              <a:rPr lang="en-US" dirty="0" smtClean="0"/>
              <a:t>Participating Entities</a:t>
            </a:r>
          </a:p>
          <a:p>
            <a:pPr lvl="2"/>
            <a:r>
              <a:rPr lang="en-US" dirty="0" smtClean="0"/>
              <a:t>Number of publishers</a:t>
            </a:r>
          </a:p>
          <a:p>
            <a:pPr lvl="2"/>
            <a:r>
              <a:rPr lang="en-US" dirty="0" smtClean="0"/>
              <a:t>Number of subscribers</a:t>
            </a:r>
          </a:p>
          <a:p>
            <a:pPr lvl="1"/>
            <a:r>
              <a:rPr lang="en-US" dirty="0" smtClean="0"/>
              <a:t>Performance budget</a:t>
            </a:r>
          </a:p>
          <a:p>
            <a:pPr lvl="1"/>
            <a:r>
              <a:rPr lang="en-US" dirty="0" smtClean="0"/>
              <a:t>System budget</a:t>
            </a:r>
          </a:p>
          <a:p>
            <a:pPr lvl="2"/>
            <a:r>
              <a:rPr lang="en-US" dirty="0" smtClean="0"/>
              <a:t>CPU utilization</a:t>
            </a:r>
          </a:p>
          <a:p>
            <a:pPr lvl="2"/>
            <a:r>
              <a:rPr lang="en-US" dirty="0" smtClean="0"/>
              <a:t>Memory utilization</a:t>
            </a:r>
          </a:p>
          <a:p>
            <a:pPr lvl="2"/>
            <a:r>
              <a:rPr lang="en-US" dirty="0" smtClean="0"/>
              <a:t>Bandwidth utilization</a:t>
            </a:r>
          </a:p>
          <a:p>
            <a:pPr lvl="2"/>
            <a:endParaRPr lang="en-US" dirty="0"/>
          </a:p>
        </p:txBody>
      </p:sp>
      <p:sp>
        <p:nvSpPr>
          <p:cNvPr id="4" name="Content Placeholder 2"/>
          <p:cNvSpPr txBox="1">
            <a:spLocks/>
          </p:cNvSpPr>
          <p:nvPr/>
        </p:nvSpPr>
        <p:spPr>
          <a:xfrm>
            <a:off x="8761838" y="1842115"/>
            <a:ext cx="2591962" cy="3055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Output Space</a:t>
            </a:r>
          </a:p>
          <a:p>
            <a:pPr lvl="1"/>
            <a:r>
              <a:rPr lang="en-US" dirty="0" smtClean="0"/>
              <a:t>Latency</a:t>
            </a:r>
          </a:p>
          <a:p>
            <a:pPr lvl="1"/>
            <a:r>
              <a:rPr lang="en-US" dirty="0" smtClean="0"/>
              <a:t>Throughput</a:t>
            </a:r>
          </a:p>
          <a:p>
            <a:pPr lvl="1"/>
            <a:r>
              <a:rPr lang="en-US" dirty="0" smtClean="0"/>
              <a:t>Packet loss</a:t>
            </a:r>
          </a:p>
          <a:p>
            <a:pPr lvl="1"/>
            <a:r>
              <a:rPr lang="en-US" dirty="0" smtClean="0"/>
              <a:t>Jitter</a:t>
            </a:r>
          </a:p>
        </p:txBody>
      </p:sp>
      <p:sp>
        <p:nvSpPr>
          <p:cNvPr id="6" name="Content Placeholder 2"/>
          <p:cNvSpPr txBox="1">
            <a:spLocks/>
          </p:cNvSpPr>
          <p:nvPr/>
        </p:nvSpPr>
        <p:spPr>
          <a:xfrm>
            <a:off x="838200" y="1842115"/>
            <a:ext cx="3940277" cy="43348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Datasets</a:t>
            </a:r>
          </a:p>
          <a:p>
            <a:r>
              <a:rPr lang="en-US" dirty="0" smtClean="0"/>
              <a:t>Choice of the model</a:t>
            </a:r>
          </a:p>
          <a:p>
            <a:r>
              <a:rPr lang="en-US" dirty="0" smtClean="0"/>
              <a:t>Notion of the closest</a:t>
            </a:r>
          </a:p>
          <a:p>
            <a:r>
              <a:rPr lang="en-US" dirty="0" smtClean="0"/>
              <a:t>Incorporating scalability</a:t>
            </a:r>
            <a:endParaRPr lang="en-US" dirty="0" smtClean="0"/>
          </a:p>
        </p:txBody>
      </p:sp>
    </p:spTree>
    <p:extLst>
      <p:ext uri="{BB962C8B-B14F-4D97-AF65-F5344CB8AC3E}">
        <p14:creationId xmlns:p14="http://schemas.microsoft.com/office/powerpoint/2010/main" val="5043423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Conclusion</a:t>
            </a:r>
            <a:endParaRPr lang="en-US" dirty="0"/>
          </a:p>
        </p:txBody>
      </p:sp>
      <p:sp>
        <p:nvSpPr>
          <p:cNvPr id="3" name="Content Placeholder 2"/>
          <p:cNvSpPr>
            <a:spLocks noGrp="1"/>
          </p:cNvSpPr>
          <p:nvPr>
            <p:ph idx="1"/>
          </p:nvPr>
        </p:nvSpPr>
        <p:spPr/>
        <p:txBody>
          <a:bodyPr/>
          <a:lstStyle/>
          <a:p>
            <a:r>
              <a:rPr lang="en-US" dirty="0" smtClean="0"/>
              <a:t>Performance requirements of an application are context driven</a:t>
            </a:r>
          </a:p>
          <a:p>
            <a:r>
              <a:rPr lang="en-US" dirty="0" smtClean="0"/>
              <a:t>There is no one size fits all solution</a:t>
            </a:r>
          </a:p>
          <a:p>
            <a:r>
              <a:rPr lang="en-US" dirty="0" smtClean="0"/>
              <a:t>As a challenge, how to quantify qualities of middleware</a:t>
            </a:r>
          </a:p>
          <a:p>
            <a:r>
              <a:rPr lang="en-US" dirty="0" smtClean="0"/>
              <a:t>Collect and collect more data</a:t>
            </a:r>
          </a:p>
          <a:p>
            <a:r>
              <a:rPr lang="en-US" dirty="0" smtClean="0"/>
              <a:t>Possibly develop a system that provides recommendation</a:t>
            </a:r>
          </a:p>
          <a:p>
            <a:endParaRPr lang="en-US" dirty="0"/>
          </a:p>
        </p:txBody>
      </p:sp>
    </p:spTree>
    <p:extLst>
      <p:ext uri="{BB962C8B-B14F-4D97-AF65-F5344CB8AC3E}">
        <p14:creationId xmlns:p14="http://schemas.microsoft.com/office/powerpoint/2010/main" val="10618145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Middleware Qualitative Analysis</a:t>
            </a:r>
          </a:p>
          <a:p>
            <a:pPr lvl="1"/>
            <a:r>
              <a:rPr lang="en-US" dirty="0" smtClean="0"/>
              <a:t>Background </a:t>
            </a:r>
            <a:r>
              <a:rPr lang="en-US" dirty="0" smtClean="0"/>
              <a:t>of the middleware literature for </a:t>
            </a:r>
            <a:r>
              <a:rPr lang="en-US" dirty="0" err="1" smtClean="0"/>
              <a:t>IoT</a:t>
            </a:r>
            <a:endParaRPr lang="en-US" dirty="0" smtClean="0"/>
          </a:p>
          <a:p>
            <a:r>
              <a:rPr lang="en-US" dirty="0" smtClean="0"/>
              <a:t>Middleware Quantitative Analysis</a:t>
            </a:r>
          </a:p>
        </p:txBody>
      </p:sp>
    </p:spTree>
    <p:extLst>
      <p:ext uri="{BB962C8B-B14F-4D97-AF65-F5344CB8AC3E}">
        <p14:creationId xmlns:p14="http://schemas.microsoft.com/office/powerpoint/2010/main" val="20710514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err="1" smtClean="0"/>
              <a:t>Zhuangwei</a:t>
            </a:r>
            <a:r>
              <a:rPr lang="en-US" dirty="0" smtClean="0"/>
              <a:t> Kang, PhD Student, Vanderbilt University</a:t>
            </a:r>
          </a:p>
          <a:p>
            <a:r>
              <a:rPr lang="en-US" dirty="0" smtClean="0"/>
              <a:t>Robert Canady, PhD Student, Vanderbilt University</a:t>
            </a:r>
            <a:endParaRPr lang="en-US" dirty="0"/>
          </a:p>
        </p:txBody>
      </p:sp>
    </p:spTree>
    <p:extLst>
      <p:ext uri="{BB962C8B-B14F-4D97-AF65-F5344CB8AC3E}">
        <p14:creationId xmlns:p14="http://schemas.microsoft.com/office/powerpoint/2010/main" val="301794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838200" y="1690688"/>
            <a:ext cx="10645878" cy="4375815"/>
          </a:xfrm>
        </p:spPr>
        <p:txBody>
          <a:bodyPr>
            <a:noAutofit/>
          </a:bodyPr>
          <a:lstStyle/>
          <a:p>
            <a:pPr marL="914400" indent="-914400">
              <a:buFont typeface="+mj-lt"/>
              <a:buAutoNum type="arabicPeriod"/>
            </a:pPr>
            <a:r>
              <a:rPr lang="en-US" sz="1400" dirty="0"/>
              <a:t>T. </a:t>
            </a:r>
            <a:r>
              <a:rPr lang="en-US" sz="1400" dirty="0" err="1"/>
              <a:t>Oberstein</a:t>
            </a:r>
            <a:r>
              <a:rPr lang="en-US" sz="1400" dirty="0"/>
              <a:t>, A. </a:t>
            </a:r>
            <a:r>
              <a:rPr lang="en-US" sz="1400" dirty="0" err="1"/>
              <a:t>Goede</a:t>
            </a:r>
            <a:r>
              <a:rPr lang="en-US" sz="1400" dirty="0"/>
              <a:t> and </a:t>
            </a:r>
            <a:r>
              <a:rPr lang="en-US" sz="1400" dirty="0" err="1"/>
              <a:t>Tavendo</a:t>
            </a:r>
            <a:r>
              <a:rPr lang="en-US" sz="1400" dirty="0"/>
              <a:t>, "draft-oberstet-hybi-tavendo-wamp-02," 11 July 2015. [Online]. Available: https://tools.ietf.org/html/draft-oberstet-hybi-tavendo-wamp-02. [Accessed 28 July 2019].</a:t>
            </a:r>
          </a:p>
          <a:p>
            <a:pPr marL="914400" indent="-914400">
              <a:buFont typeface="+mj-lt"/>
              <a:buAutoNum type="arabicPeriod"/>
            </a:pPr>
            <a:r>
              <a:rPr lang="en-US" sz="1400" dirty="0"/>
              <a:t>S. </a:t>
            </a:r>
            <a:r>
              <a:rPr lang="en-US" sz="1400" dirty="0" err="1"/>
              <a:t>Aiyagari</a:t>
            </a:r>
            <a:r>
              <a:rPr lang="en-US" sz="1400" dirty="0"/>
              <a:t>, S. </a:t>
            </a:r>
            <a:r>
              <a:rPr lang="en-US" sz="1400" dirty="0" err="1"/>
              <a:t>Sadjadi</a:t>
            </a:r>
            <a:r>
              <a:rPr lang="en-US" sz="1400" dirty="0"/>
              <a:t>, M. </a:t>
            </a:r>
            <a:r>
              <a:rPr lang="en-US" sz="1400" dirty="0" err="1"/>
              <a:t>Arrot</a:t>
            </a:r>
            <a:r>
              <a:rPr lang="en-US" sz="1400" dirty="0"/>
              <a:t>, R. </a:t>
            </a:r>
            <a:r>
              <a:rPr lang="en-US" sz="1400" dirty="0" err="1"/>
              <a:t>Schloming</a:t>
            </a:r>
            <a:r>
              <a:rPr lang="en-US" sz="1400" dirty="0"/>
              <a:t>, M. Atwell, S. Shaw, J. Brome, G. Sim, A. Conway, M. </a:t>
            </a:r>
            <a:r>
              <a:rPr lang="en-US" sz="1400" dirty="0" err="1"/>
              <a:t>Sustrik</a:t>
            </a:r>
            <a:r>
              <a:rPr lang="en-US" sz="1400" dirty="0"/>
              <a:t>, R. G. C. </a:t>
            </a:r>
            <a:r>
              <a:rPr lang="en-US" sz="1400" dirty="0" err="1"/>
              <a:t>Trieloff</a:t>
            </a:r>
            <a:r>
              <a:rPr lang="en-US" sz="1400" dirty="0"/>
              <a:t>, P. </a:t>
            </a:r>
            <a:r>
              <a:rPr lang="en-US" sz="1400" dirty="0" err="1"/>
              <a:t>Hintjens</a:t>
            </a:r>
            <a:r>
              <a:rPr lang="en-US" sz="1400" dirty="0"/>
              <a:t>, K. v. d. </a:t>
            </a:r>
            <a:r>
              <a:rPr lang="en-US" sz="1400" dirty="0" err="1"/>
              <a:t>Riet</a:t>
            </a:r>
            <a:r>
              <a:rPr lang="en-US" sz="1400" dirty="0"/>
              <a:t>, J. O'Hara, S. </a:t>
            </a:r>
            <a:r>
              <a:rPr lang="en-US" sz="1400" dirty="0" err="1"/>
              <a:t>Vinoski</a:t>
            </a:r>
            <a:r>
              <a:rPr lang="en-US" sz="1400" dirty="0"/>
              <a:t> and M. Ritchie, "AMQP Advanced Message Queuing Protocol Specification," December 2006. [Online]. Available: https://www.rabbitmq.com/resources/specs/amqp0-9.pdf. [Accessed 30 July 2019].</a:t>
            </a:r>
          </a:p>
          <a:p>
            <a:pPr marL="914400" indent="-914400">
              <a:buFont typeface="+mj-lt"/>
              <a:buAutoNum type="arabicPeriod"/>
            </a:pPr>
            <a:r>
              <a:rPr lang="en-US" sz="1400" dirty="0" err="1"/>
              <a:t>HiveMQ</a:t>
            </a:r>
            <a:r>
              <a:rPr lang="en-US" sz="1400" dirty="0"/>
              <a:t>, "MQTT Essentials - All Core Concepts explained," [Online]. Available: https://www.hivemq.com/mqtt-essentials/. [Accessed 30 July 2019].</a:t>
            </a:r>
          </a:p>
          <a:p>
            <a:pPr marL="914400" indent="-914400">
              <a:buFont typeface="+mj-lt"/>
              <a:buAutoNum type="arabicPeriod"/>
            </a:pPr>
            <a:r>
              <a:rPr lang="en-US" sz="1400" dirty="0"/>
              <a:t>A. Banks and R. Gupta, "[mqtt-v3.1.1]," 29 October 2014. [Online]. Available: http://docs.oasis-open.org/mqtt/mqtt/v3.1.1/os/mqtt-v3.1.1-os.html. [Accessed 28 July 2019].</a:t>
            </a:r>
          </a:p>
          <a:p>
            <a:pPr marL="914400" indent="-914400">
              <a:buFont typeface="+mj-lt"/>
              <a:buAutoNum type="arabicPeriod"/>
            </a:pPr>
            <a:r>
              <a:rPr lang="en-US" sz="1400" dirty="0"/>
              <a:t>S. Z, H. K and B. C, "The Constrained Application Protocol (</a:t>
            </a:r>
            <a:r>
              <a:rPr lang="en-US" sz="1400" dirty="0" err="1"/>
              <a:t>CoAP</a:t>
            </a:r>
            <a:r>
              <a:rPr lang="en-US" sz="1400" dirty="0"/>
              <a:t>)," June 2014. [Online]. Available: https://tools.ietf.org/html/rfc7252. [Accessed 30 July 2019].</a:t>
            </a:r>
          </a:p>
          <a:p>
            <a:pPr marL="914400" indent="-914400">
              <a:buFont typeface="+mj-lt"/>
              <a:buAutoNum type="arabicPeriod"/>
            </a:pPr>
            <a:r>
              <a:rPr lang="en-US" sz="1400" dirty="0"/>
              <a:t>P. </a:t>
            </a:r>
            <a:r>
              <a:rPr lang="en-US" sz="1400" dirty="0" err="1"/>
              <a:t>Hintjens</a:t>
            </a:r>
            <a:r>
              <a:rPr lang="en-US" sz="1400" dirty="0"/>
              <a:t>, "ZMQ Guide," [Online]. Available: http://zguide.zeromq.org/page:all. [Accessed 28 July 2019].</a:t>
            </a:r>
          </a:p>
          <a:p>
            <a:pPr marL="914400" indent="-914400">
              <a:buFont typeface="+mj-lt"/>
              <a:buAutoNum type="arabicPeriod"/>
            </a:pPr>
            <a:r>
              <a:rPr lang="en-US" sz="1400" dirty="0"/>
              <a:t>OPC Foundation, "OPC Foundation Unified Architecture Pub Sub," [Online]. Available: https://opcfoundation.org/developer-tools/specifications-unified-architecture/part-14-pubsub. [Accessed 30 July 2019].</a:t>
            </a:r>
          </a:p>
          <a:p>
            <a:pPr marL="914400" indent="-914400">
              <a:buFont typeface="+mj-lt"/>
              <a:buAutoNum type="arabicPeriod"/>
            </a:pPr>
            <a:r>
              <a:rPr lang="en-US" sz="1400" dirty="0"/>
              <a:t>OPC Foundation, "OPC Unified Architecture Specification Part 14: </a:t>
            </a:r>
            <a:r>
              <a:rPr lang="en-US" sz="1400" dirty="0" err="1"/>
              <a:t>PubSub</a:t>
            </a:r>
            <a:r>
              <a:rPr lang="en-US" sz="1400" dirty="0"/>
              <a:t> Release 1.04," OPC Foundation, 2018.</a:t>
            </a:r>
          </a:p>
          <a:p>
            <a:pPr marL="914400" indent="-914400">
              <a:buFont typeface="+mj-lt"/>
              <a:buAutoNum type="arabicPeriod"/>
            </a:pPr>
            <a:r>
              <a:rPr lang="en-US" sz="1400" dirty="0"/>
              <a:t>Unified Automation, "Discovery and Security Configuration," [Online]. Available: https://documentation.unified-automation.com/uasdkhp/1.0.0/html/_l2_ua_discovery_connect.html. [Accessed 16 August 2019</a:t>
            </a:r>
            <a:r>
              <a:rPr lang="en-US" sz="1400" dirty="0" smtClean="0"/>
              <a:t>].</a:t>
            </a:r>
            <a:endParaRPr lang="en-US" sz="800" dirty="0" smtClean="0"/>
          </a:p>
        </p:txBody>
      </p:sp>
      <p:graphicFrame>
        <p:nvGraphicFramePr>
          <p:cNvPr id="8" name="Table 7"/>
          <p:cNvGraphicFramePr>
            <a:graphicFrameLocks noGrp="1"/>
          </p:cNvGraphicFramePr>
          <p:nvPr>
            <p:extLst>
              <p:ext uri="{D42A27DB-BD31-4B8C-83A1-F6EECF244321}">
                <p14:modId xmlns:p14="http://schemas.microsoft.com/office/powerpoint/2010/main" val="997295459"/>
              </p:ext>
            </p:extLst>
          </p:nvPr>
        </p:nvGraphicFramePr>
        <p:xfrm>
          <a:off x="838200" y="3812381"/>
          <a:ext cx="10515600" cy="198438"/>
        </p:xfrm>
        <a:graphic>
          <a:graphicData uri="http://schemas.openxmlformats.org/drawingml/2006/table">
            <a:tbl>
              <a:tblPr firstRow="1" firstCol="1" bandRow="1"/>
              <a:tblGrid>
                <a:gridCol w="10515600">
                  <a:extLst>
                    <a:ext uri="{9D8B030D-6E8A-4147-A177-3AD203B41FA5}">
                      <a16:colId xmlns:a16="http://schemas.microsoft.com/office/drawing/2014/main" val="424070868"/>
                    </a:ext>
                  </a:extLst>
                </a:gridCol>
              </a:tblGrid>
              <a:tr h="0">
                <a:tc>
                  <a: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a:noFill/>
                    </a:lnL>
                    <a:lnR>
                      <a:noFill/>
                    </a:lnR>
                    <a:lnT>
                      <a:noFill/>
                    </a:lnT>
                    <a:lnB>
                      <a:noFill/>
                    </a:lnB>
                  </a:tcPr>
                </a:tc>
                <a:extLst>
                  <a:ext uri="{0D108BD9-81ED-4DB2-BD59-A6C34878D82A}">
                    <a16:rowId xmlns:a16="http://schemas.microsoft.com/office/drawing/2014/main" val="2377190459"/>
                  </a:ext>
                </a:extLst>
              </a:tr>
            </a:tbl>
          </a:graphicData>
        </a:graphic>
      </p:graphicFrame>
    </p:spTree>
    <p:extLst>
      <p:ext uri="{BB962C8B-B14F-4D97-AF65-F5344CB8AC3E}">
        <p14:creationId xmlns:p14="http://schemas.microsoft.com/office/powerpoint/2010/main" val="15935601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975852" y="803070"/>
            <a:ext cx="10515600" cy="4351338"/>
          </a:xfrm>
        </p:spPr>
        <p:txBody>
          <a:bodyPr>
            <a:normAutofit/>
          </a:bodyPr>
          <a:lstStyle/>
          <a:p>
            <a:pPr marL="914400" indent="-914400">
              <a:buFont typeface="+mj-lt"/>
              <a:buAutoNum type="arabicPeriod" startAt="10"/>
            </a:pPr>
            <a:r>
              <a:rPr lang="en-US" sz="1400" dirty="0"/>
              <a:t>M. </a:t>
            </a:r>
            <a:r>
              <a:rPr lang="en-US" sz="1400" dirty="0" err="1"/>
              <a:t>Reiferson</a:t>
            </a:r>
            <a:r>
              <a:rPr lang="en-US" sz="1400" dirty="0"/>
              <a:t> and J. </a:t>
            </a:r>
            <a:r>
              <a:rPr lang="en-US" sz="1400" dirty="0" err="1"/>
              <a:t>Czebotar</a:t>
            </a:r>
            <a:r>
              <a:rPr lang="en-US" sz="1400" dirty="0"/>
              <a:t>, "NSQ Docs 1.1.0 - A </a:t>
            </a:r>
            <a:r>
              <a:rPr lang="en-US" sz="1400" dirty="0" err="1"/>
              <a:t>realtime</a:t>
            </a:r>
            <a:r>
              <a:rPr lang="en-US" sz="1400" dirty="0"/>
              <a:t> distributed messaging platform," </a:t>
            </a:r>
            <a:r>
              <a:rPr lang="en-US" sz="1400" dirty="0" err="1"/>
              <a:t>bitly</a:t>
            </a:r>
            <a:r>
              <a:rPr lang="en-US" sz="1400" dirty="0"/>
              <a:t>, [Online]. Available: https://nsq.io/overview/quick_start.html. [Accessed 30 July 2019].</a:t>
            </a:r>
          </a:p>
          <a:p>
            <a:pPr marL="914400" indent="-914400">
              <a:buFont typeface="+mj-lt"/>
              <a:buAutoNum type="arabicPeriod" startAt="10"/>
            </a:pPr>
            <a:r>
              <a:rPr lang="en-US" sz="1400" dirty="0"/>
              <a:t>Cloud Native Computing Foundation, </a:t>
            </a:r>
            <a:r>
              <a:rPr lang="en-US" sz="1400" dirty="0" err="1"/>
              <a:t>Synadia</a:t>
            </a:r>
            <a:r>
              <a:rPr lang="en-US" sz="1400" dirty="0"/>
              <a:t>, "NATS," [Online]. Available: https://nats-io.github.io/docs/. [Accessed 29 July 2019].</a:t>
            </a:r>
          </a:p>
          <a:p>
            <a:pPr marL="914400" indent="-914400">
              <a:buFont typeface="+mj-lt"/>
              <a:buAutoNum type="arabicPeriod" startAt="10"/>
            </a:pPr>
            <a:r>
              <a:rPr lang="en-US" sz="1400" dirty="0"/>
              <a:t>Lightbend.com, "Getting Started Guide," </a:t>
            </a:r>
            <a:r>
              <a:rPr lang="en-US" sz="1400" dirty="0" err="1"/>
              <a:t>Lightbend</a:t>
            </a:r>
            <a:r>
              <a:rPr lang="en-US" sz="1400" dirty="0"/>
              <a:t>, [Online]. Available: https://doc.akka.io/docs/akka/current/guide/index.html. [Accessed 30 July 2019].</a:t>
            </a:r>
          </a:p>
          <a:p>
            <a:pPr marL="914400" indent="-914400">
              <a:buFont typeface="+mj-lt"/>
              <a:buAutoNum type="arabicPeriod" startAt="10"/>
            </a:pPr>
            <a:r>
              <a:rPr lang="en-US" sz="1400" dirty="0"/>
              <a:t>Real Time Innovations, "RTI </a:t>
            </a:r>
            <a:r>
              <a:rPr lang="en-US" sz="1400" dirty="0" err="1"/>
              <a:t>Connext</a:t>
            </a:r>
            <a:r>
              <a:rPr lang="en-US" sz="1400" dirty="0"/>
              <a:t> DDS Core Libraries User's Manual Version 5.2.3," Real Time Innovations.</a:t>
            </a:r>
          </a:p>
          <a:p>
            <a:pPr marL="914400" indent="-914400">
              <a:buFont typeface="+mj-lt"/>
              <a:buAutoNum type="arabicPeriod" startAt="10"/>
            </a:pPr>
            <a:r>
              <a:rPr lang="en-US" sz="1400" dirty="0"/>
              <a:t>A. Aslam, "Guest Post: Micro on NATS - </a:t>
            </a:r>
            <a:r>
              <a:rPr lang="en-US" sz="1400" dirty="0" err="1"/>
              <a:t>Microservices</a:t>
            </a:r>
            <a:r>
              <a:rPr lang="en-US" sz="1400" dirty="0"/>
              <a:t> with Messaging," 11 April 2016. [Online]. Available: https://nats.io/blog/microonnats/. [Accessed 29 July 2019].</a:t>
            </a:r>
          </a:p>
          <a:p>
            <a:pPr marL="914400" indent="-914400">
              <a:buFont typeface="+mj-lt"/>
              <a:buAutoNum type="arabicPeriod" startAt="10"/>
            </a:pPr>
            <a:r>
              <a:rPr lang="en-US" sz="1400" dirty="0"/>
              <a:t>Unified Automation, "Introduction to Classic OPC," [Online]. Available: http://documentation.unified-automation.com/uasdkhp/1.0.0/html/_l2_classic_opc.html. [Accessed 08 August 2019].</a:t>
            </a:r>
          </a:p>
          <a:p>
            <a:pPr marL="914400" indent="-914400">
              <a:buFont typeface="+mj-lt"/>
              <a:buAutoNum type="arabicPeriod" startAt="10"/>
            </a:pPr>
            <a:r>
              <a:rPr lang="en-US" sz="1400" dirty="0"/>
              <a:t>National Instruments, "Why OPC UA matters," 14 March 2019. [Online]. Available: https://www.ni.com/en-us/innovations/white-papers/12/why-opc-ua-matters.html. [Accessed 19 August 2019].</a:t>
            </a:r>
            <a:endParaRPr lang="en-US" sz="1400" dirty="0"/>
          </a:p>
        </p:txBody>
      </p:sp>
    </p:spTree>
    <p:extLst>
      <p:ext uri="{BB962C8B-B14F-4D97-AF65-F5344CB8AC3E}">
        <p14:creationId xmlns:p14="http://schemas.microsoft.com/office/powerpoint/2010/main" val="1641032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4004" y="829622"/>
            <a:ext cx="5962650" cy="4219575"/>
          </a:xfrm>
        </p:spPr>
      </p:pic>
    </p:spTree>
    <p:extLst>
      <p:ext uri="{BB962C8B-B14F-4D97-AF65-F5344CB8AC3E}">
        <p14:creationId xmlns:p14="http://schemas.microsoft.com/office/powerpoint/2010/main" val="2701553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OPC UA Classic to Unified Architecture</a:t>
            </a:r>
            <a:endParaRPr lang="en-US" dirty="0"/>
          </a:p>
        </p:txBody>
      </p:sp>
      <p:sp>
        <p:nvSpPr>
          <p:cNvPr id="3" name="Content Placeholder 2"/>
          <p:cNvSpPr>
            <a:spLocks noGrp="1"/>
          </p:cNvSpPr>
          <p:nvPr>
            <p:ph idx="1"/>
          </p:nvPr>
        </p:nvSpPr>
        <p:spPr>
          <a:xfrm>
            <a:off x="231006" y="1639203"/>
            <a:ext cx="6063917" cy="3837276"/>
          </a:xfrm>
        </p:spPr>
        <p:txBody>
          <a:bodyPr>
            <a:noAutofit/>
          </a:bodyPr>
          <a:lstStyle/>
          <a:p>
            <a:pPr marL="800100" lvl="4" indent="-342900">
              <a:spcBef>
                <a:spcPts val="1000"/>
              </a:spcBef>
            </a:pPr>
            <a:r>
              <a:rPr lang="en-US" sz="1600" dirty="0" smtClean="0"/>
              <a:t>The </a:t>
            </a:r>
            <a:r>
              <a:rPr lang="en-US" sz="1600" dirty="0"/>
              <a:t>classic OPC was designed as an interface to communication drivers, allowing a standardized read and write access to current data in automation devices. </a:t>
            </a:r>
            <a:endParaRPr lang="en-US" sz="1600" dirty="0" smtClean="0"/>
          </a:p>
          <a:p>
            <a:pPr marL="800100" lvl="4" indent="-342900">
              <a:spcBef>
                <a:spcPts val="1000"/>
              </a:spcBef>
            </a:pPr>
            <a:r>
              <a:rPr lang="en-US" sz="1600" dirty="0" smtClean="0"/>
              <a:t>Platform Independence</a:t>
            </a:r>
          </a:p>
          <a:p>
            <a:pPr marL="1257300" lvl="5" indent="-342900">
              <a:spcBef>
                <a:spcPts val="1000"/>
              </a:spcBef>
            </a:pPr>
            <a:r>
              <a:rPr lang="en-US" sz="1600" dirty="0" smtClean="0"/>
              <a:t>One </a:t>
            </a:r>
            <a:r>
              <a:rPr lang="en-US" sz="1600" dirty="0"/>
              <a:t>major limitation was platform dependence on Windows with COM being used in </a:t>
            </a:r>
            <a:r>
              <a:rPr lang="en-US" sz="1600" dirty="0" smtClean="0"/>
              <a:t>OPC.</a:t>
            </a:r>
          </a:p>
          <a:p>
            <a:pPr marL="800100" lvl="4" indent="-342900">
              <a:spcBef>
                <a:spcPts val="1000"/>
              </a:spcBef>
            </a:pPr>
            <a:r>
              <a:rPr lang="en-US" sz="1600" dirty="0" smtClean="0"/>
              <a:t>Firewall</a:t>
            </a:r>
            <a:endParaRPr lang="en-US" sz="1600" dirty="0"/>
          </a:p>
          <a:p>
            <a:pPr marL="1143000" lvl="5">
              <a:spcBef>
                <a:spcPts val="1000"/>
              </a:spcBef>
            </a:pPr>
            <a:r>
              <a:rPr lang="en-US" sz="1600" dirty="0" smtClean="0"/>
              <a:t>Classic is built on top of DCOM which in turn uses RPC. </a:t>
            </a:r>
          </a:p>
          <a:p>
            <a:pPr marL="1143000" lvl="5">
              <a:spcBef>
                <a:spcPts val="1000"/>
              </a:spcBef>
            </a:pPr>
            <a:r>
              <a:rPr lang="en-US" sz="1600" dirty="0" smtClean="0"/>
              <a:t>RPC by default uses dynamic port allocation meaning large range of ports need to be opened raising security risks</a:t>
            </a:r>
          </a:p>
          <a:p>
            <a:pPr marL="1143000" lvl="5">
              <a:spcBef>
                <a:spcPts val="1000"/>
              </a:spcBef>
            </a:pPr>
            <a:r>
              <a:rPr lang="en-US" sz="1600" dirty="0" smtClean="0"/>
              <a:t>OPC UA defines fixed ports for a communication channel</a:t>
            </a:r>
            <a:endParaRPr lang="en-US" sz="1600" dirty="0"/>
          </a:p>
          <a:p>
            <a:pPr marL="685800" lvl="4">
              <a:spcBef>
                <a:spcPts val="1000"/>
              </a:spcBef>
            </a:pPr>
            <a:r>
              <a:rPr lang="en-US" sz="1600" dirty="0"/>
              <a:t>Data modeling capabilities</a:t>
            </a:r>
          </a:p>
          <a:p>
            <a:pPr marL="1143000" lvl="5">
              <a:spcBef>
                <a:spcPts val="1000"/>
              </a:spcBef>
            </a:pPr>
            <a:r>
              <a:rPr lang="en-US" sz="1600" dirty="0"/>
              <a:t>Common model for all OPC data</a:t>
            </a:r>
          </a:p>
          <a:p>
            <a:pPr marL="1143000" lvl="5">
              <a:spcBef>
                <a:spcPts val="1000"/>
              </a:spcBef>
            </a:pPr>
            <a:r>
              <a:rPr lang="en-US" sz="1600" dirty="0"/>
              <a:t>Complex data and methods</a:t>
            </a:r>
          </a:p>
          <a:p>
            <a:pPr marL="1143000" lvl="5">
              <a:spcBef>
                <a:spcPts val="1000"/>
              </a:spcBef>
            </a:pPr>
            <a:r>
              <a:rPr lang="en-US" sz="1600" dirty="0"/>
              <a:t>Scalability from simple to complex models</a:t>
            </a:r>
          </a:p>
          <a:p>
            <a:endParaRPr lang="en-US" sz="36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4053" y="2632072"/>
            <a:ext cx="4978815" cy="2296064"/>
          </a:xfrm>
          <a:prstGeom prst="rect">
            <a:avLst/>
          </a:prstGeom>
        </p:spPr>
      </p:pic>
    </p:spTree>
    <p:extLst>
      <p:ext uri="{BB962C8B-B14F-4D97-AF65-F5344CB8AC3E}">
        <p14:creationId xmlns:p14="http://schemas.microsoft.com/office/powerpoint/2010/main" val="14390889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and Domain Participant</a:t>
            </a:r>
            <a:endParaRPr lang="en-US" dirty="0"/>
          </a:p>
        </p:txBody>
      </p:sp>
      <p:sp>
        <p:nvSpPr>
          <p:cNvPr id="3" name="Content Placeholder 2"/>
          <p:cNvSpPr>
            <a:spLocks noGrp="1"/>
          </p:cNvSpPr>
          <p:nvPr>
            <p:ph idx="1"/>
          </p:nvPr>
        </p:nvSpPr>
        <p:spPr/>
        <p:txBody>
          <a:bodyPr>
            <a:normAutofit/>
          </a:bodyPr>
          <a:lstStyle/>
          <a:p>
            <a:r>
              <a:rPr lang="en-US" dirty="0"/>
              <a:t>Domain</a:t>
            </a:r>
          </a:p>
          <a:p>
            <a:pPr lvl="1"/>
            <a:r>
              <a:rPr lang="en-US" dirty="0"/>
              <a:t>Fundamental partitioning unit within DCPS</a:t>
            </a:r>
          </a:p>
          <a:p>
            <a:pPr lvl="1"/>
            <a:r>
              <a:rPr lang="en-US" dirty="0"/>
              <a:t>Each of the other entities belongs to a domain</a:t>
            </a:r>
          </a:p>
          <a:p>
            <a:pPr lvl="1"/>
            <a:r>
              <a:rPr lang="en-US" dirty="0"/>
              <a:t>Entities in same domain interact with each other</a:t>
            </a:r>
          </a:p>
          <a:p>
            <a:pPr lvl="1"/>
            <a:r>
              <a:rPr lang="en-US" dirty="0"/>
              <a:t>Application code is free to interact with multiple domains </a:t>
            </a:r>
          </a:p>
          <a:p>
            <a:pPr lvl="2"/>
            <a:r>
              <a:rPr lang="en-US" dirty="0"/>
              <a:t>Create multiple domain participants</a:t>
            </a:r>
          </a:p>
          <a:p>
            <a:pPr lvl="2"/>
            <a:r>
              <a:rPr lang="en-US" dirty="0"/>
              <a:t>One domain participant per domain</a:t>
            </a:r>
          </a:p>
          <a:p>
            <a:r>
              <a:rPr lang="en-US" dirty="0"/>
              <a:t>Domain Participant</a:t>
            </a:r>
          </a:p>
          <a:p>
            <a:pPr lvl="1"/>
            <a:r>
              <a:rPr lang="en-US" dirty="0"/>
              <a:t>Entry-point for an application to interact within a particular domain</a:t>
            </a:r>
          </a:p>
          <a:p>
            <a:pPr lvl="1"/>
            <a:r>
              <a:rPr lang="en-US" dirty="0"/>
              <a:t>Factory for many of the objects involved in writing or reading </a:t>
            </a:r>
            <a:r>
              <a:rPr lang="en-US" dirty="0" smtClean="0"/>
              <a:t>data</a:t>
            </a:r>
            <a:endParaRPr lang="en-US" dirty="0"/>
          </a:p>
        </p:txBody>
      </p:sp>
    </p:spTree>
    <p:extLst>
      <p:ext uri="{BB962C8B-B14F-4D97-AF65-F5344CB8AC3E}">
        <p14:creationId xmlns:p14="http://schemas.microsoft.com/office/powerpoint/2010/main" val="30078839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a:t>
            </a:r>
            <a:endParaRPr lang="en-US" dirty="0"/>
          </a:p>
        </p:txBody>
      </p:sp>
      <p:sp>
        <p:nvSpPr>
          <p:cNvPr id="3" name="Content Placeholder 2"/>
          <p:cNvSpPr>
            <a:spLocks noGrp="1"/>
          </p:cNvSpPr>
          <p:nvPr>
            <p:ph idx="1"/>
          </p:nvPr>
        </p:nvSpPr>
        <p:spPr/>
        <p:txBody>
          <a:bodyPr/>
          <a:lstStyle/>
          <a:p>
            <a:r>
              <a:rPr lang="en-US" dirty="0"/>
              <a:t>Topic</a:t>
            </a:r>
          </a:p>
          <a:p>
            <a:pPr lvl="1"/>
            <a:r>
              <a:rPr lang="en-US" dirty="0"/>
              <a:t>Unit of information</a:t>
            </a:r>
          </a:p>
          <a:p>
            <a:pPr lvl="1"/>
            <a:r>
              <a:rPr lang="en-US" dirty="0"/>
              <a:t>Fundamental means of interaction between publisher and subscriber</a:t>
            </a:r>
          </a:p>
          <a:p>
            <a:pPr lvl="1"/>
            <a:r>
              <a:rPr lang="en-US" dirty="0"/>
              <a:t>Assigned to data writers and readers</a:t>
            </a:r>
          </a:p>
          <a:p>
            <a:pPr lvl="1"/>
            <a:r>
              <a:rPr lang="en-US" dirty="0"/>
              <a:t>Within a domain, each topic has </a:t>
            </a:r>
          </a:p>
          <a:p>
            <a:pPr lvl="2"/>
            <a:r>
              <a:rPr lang="en-US" dirty="0"/>
              <a:t>A unique name</a:t>
            </a:r>
          </a:p>
          <a:p>
            <a:pPr lvl="2"/>
            <a:r>
              <a:rPr lang="en-US" dirty="0"/>
              <a:t>Data type</a:t>
            </a:r>
          </a:p>
          <a:p>
            <a:pPr lvl="2"/>
            <a:r>
              <a:rPr lang="en-US" dirty="0"/>
              <a:t>Associated </a:t>
            </a:r>
            <a:r>
              <a:rPr lang="en-US" dirty="0" err="1" smtClean="0"/>
              <a:t>QoS</a:t>
            </a:r>
            <a:endParaRPr lang="en-US" dirty="0"/>
          </a:p>
        </p:txBody>
      </p:sp>
    </p:spTree>
    <p:extLst>
      <p:ext uri="{BB962C8B-B14F-4D97-AF65-F5344CB8AC3E}">
        <p14:creationId xmlns:p14="http://schemas.microsoft.com/office/powerpoint/2010/main" val="40096328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Publisher and </a:t>
            </a:r>
            <a:r>
              <a:rPr lang="en-US" dirty="0" err="1" smtClean="0"/>
              <a:t>DataWriter</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err="1"/>
              <a:t>DataWriter</a:t>
            </a:r>
            <a:endParaRPr lang="en-US" dirty="0"/>
          </a:p>
          <a:p>
            <a:pPr lvl="1"/>
            <a:r>
              <a:rPr lang="en-US" dirty="0"/>
              <a:t>Used by the publishing application code to pass values (that are to be published) to the DDS middleware</a:t>
            </a:r>
          </a:p>
          <a:p>
            <a:pPr lvl="1"/>
            <a:r>
              <a:rPr lang="en-US" dirty="0"/>
              <a:t>Each data writer is bound to a particular topic</a:t>
            </a:r>
          </a:p>
          <a:p>
            <a:pPr lvl="1"/>
            <a:r>
              <a:rPr lang="en-US" dirty="0"/>
              <a:t>Responsible for marshaling the data and passing it to the publisher for transmission</a:t>
            </a:r>
          </a:p>
          <a:p>
            <a:r>
              <a:rPr lang="en-US" dirty="0"/>
              <a:t>Publisher</a:t>
            </a:r>
          </a:p>
          <a:p>
            <a:pPr lvl="1"/>
            <a:r>
              <a:rPr lang="en-US" dirty="0"/>
              <a:t>Responsible for disseminating published data to all relevant subscribers in the </a:t>
            </a:r>
            <a:r>
              <a:rPr lang="en-US" dirty="0" smtClean="0"/>
              <a:t>domain</a:t>
            </a:r>
          </a:p>
          <a:p>
            <a:pPr lvl="1"/>
            <a:r>
              <a:rPr lang="en-US" dirty="0" smtClean="0"/>
              <a:t>Publishers owns a </a:t>
            </a:r>
            <a:r>
              <a:rPr lang="en-US" dirty="0" err="1" smtClean="0"/>
              <a:t>datawriter</a:t>
            </a:r>
            <a:endParaRPr lang="en-US" dirty="0"/>
          </a:p>
          <a:p>
            <a:endParaRPr lang="en-US" dirty="0"/>
          </a:p>
        </p:txBody>
      </p:sp>
    </p:spTree>
    <p:extLst>
      <p:ext uri="{BB962C8B-B14F-4D97-AF65-F5344CB8AC3E}">
        <p14:creationId xmlns:p14="http://schemas.microsoft.com/office/powerpoint/2010/main" val="40088513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Subscriber and </a:t>
            </a:r>
            <a:r>
              <a:rPr lang="en-US" dirty="0" err="1" smtClean="0"/>
              <a:t>DataReader</a:t>
            </a:r>
            <a:endParaRPr lang="en-US" dirty="0"/>
          </a:p>
        </p:txBody>
      </p:sp>
      <p:sp>
        <p:nvSpPr>
          <p:cNvPr id="3" name="Content Placeholder 2"/>
          <p:cNvSpPr>
            <a:spLocks noGrp="1"/>
          </p:cNvSpPr>
          <p:nvPr>
            <p:ph idx="1"/>
          </p:nvPr>
        </p:nvSpPr>
        <p:spPr/>
        <p:txBody>
          <a:bodyPr>
            <a:normAutofit/>
          </a:bodyPr>
          <a:lstStyle/>
          <a:p>
            <a:r>
              <a:rPr lang="en-US" dirty="0"/>
              <a:t>Subscriber</a:t>
            </a:r>
          </a:p>
          <a:p>
            <a:pPr lvl="1"/>
            <a:r>
              <a:rPr lang="en-US" dirty="0"/>
              <a:t>Receives the data from the publisher</a:t>
            </a:r>
          </a:p>
          <a:p>
            <a:pPr lvl="1"/>
            <a:r>
              <a:rPr lang="en-US" dirty="0"/>
              <a:t>Passes data to any relevant data readers</a:t>
            </a:r>
          </a:p>
          <a:p>
            <a:r>
              <a:rPr lang="en-US" dirty="0" err="1"/>
              <a:t>DataReader</a:t>
            </a:r>
            <a:endParaRPr lang="en-US" dirty="0"/>
          </a:p>
          <a:p>
            <a:pPr lvl="1"/>
            <a:r>
              <a:rPr lang="en-US" dirty="0"/>
              <a:t>Performs following actions</a:t>
            </a:r>
          </a:p>
          <a:p>
            <a:pPr lvl="2"/>
            <a:r>
              <a:rPr lang="en-US" dirty="0"/>
              <a:t>Takes data from the subscriber</a:t>
            </a:r>
          </a:p>
          <a:p>
            <a:pPr lvl="2"/>
            <a:r>
              <a:rPr lang="en-US" dirty="0" err="1"/>
              <a:t>Demarshals</a:t>
            </a:r>
            <a:r>
              <a:rPr lang="en-US" dirty="0"/>
              <a:t> it into the appropriate type based on topic</a:t>
            </a:r>
          </a:p>
          <a:p>
            <a:pPr lvl="2"/>
            <a:r>
              <a:rPr lang="en-US" dirty="0"/>
              <a:t>Delivers the sample to the application</a:t>
            </a:r>
          </a:p>
          <a:p>
            <a:pPr lvl="1"/>
            <a:r>
              <a:rPr lang="en-US" dirty="0"/>
              <a:t>Each data reader is bound to a particular topic</a:t>
            </a:r>
          </a:p>
          <a:p>
            <a:pPr lvl="1"/>
            <a:r>
              <a:rPr lang="en-US" dirty="0"/>
              <a:t>The application uses the data reader’s type-specific interfaces to receive the samples</a:t>
            </a:r>
          </a:p>
          <a:p>
            <a:pPr lvl="1"/>
            <a:endParaRPr lang="en-US" dirty="0"/>
          </a:p>
          <a:p>
            <a:pPr lvl="1"/>
            <a:endParaRPr lang="en-US" dirty="0"/>
          </a:p>
          <a:p>
            <a:endParaRPr lang="en-US" dirty="0"/>
          </a:p>
        </p:txBody>
      </p:sp>
    </p:spTree>
    <p:extLst>
      <p:ext uri="{BB962C8B-B14F-4D97-AF65-F5344CB8AC3E}">
        <p14:creationId xmlns:p14="http://schemas.microsoft.com/office/powerpoint/2010/main" val="27787938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QoS Policies – Liveliness (DDS)</a:t>
            </a:r>
          </a:p>
        </p:txBody>
      </p:sp>
      <p:sp>
        <p:nvSpPr>
          <p:cNvPr id="6" name="Content Placeholder 5"/>
          <p:cNvSpPr>
            <a:spLocks noGrp="1"/>
          </p:cNvSpPr>
          <p:nvPr>
            <p:ph idx="1"/>
          </p:nvPr>
        </p:nvSpPr>
        <p:spPr>
          <a:xfrm>
            <a:off x="838200" y="1569720"/>
            <a:ext cx="10515600" cy="4927600"/>
          </a:xfrm>
        </p:spPr>
        <p:txBody>
          <a:bodyPr>
            <a:normAutofit/>
          </a:bodyPr>
          <a:lstStyle/>
          <a:p>
            <a:r>
              <a:rPr lang="en-US" dirty="0"/>
              <a:t>Controls when and how the service determines whether participants are alive (reachable)</a:t>
            </a:r>
          </a:p>
          <a:p>
            <a:r>
              <a:rPr lang="en-US" dirty="0"/>
              <a:t>Different kinds</a:t>
            </a:r>
          </a:p>
          <a:p>
            <a:pPr lvl="1"/>
            <a:r>
              <a:rPr lang="en-US" dirty="0"/>
              <a:t>AUTOMATIC_LIVELINESS_QOS</a:t>
            </a:r>
          </a:p>
          <a:p>
            <a:pPr lvl="2"/>
            <a:r>
              <a:rPr lang="en-US" dirty="0"/>
              <a:t>The service will automatically send a liveliness indication if the participant has not sent any network traffic for a certain amount of time</a:t>
            </a:r>
          </a:p>
          <a:p>
            <a:pPr lvl="1"/>
            <a:r>
              <a:rPr lang="en-US" dirty="0"/>
              <a:t>MANUAL_BY_TOPIC_LIVELINESS_QOS</a:t>
            </a:r>
          </a:p>
          <a:p>
            <a:pPr lvl="2"/>
            <a:r>
              <a:rPr lang="en-US" dirty="0"/>
              <a:t>Related entity (DataWriter) must either write a sample or manually assert its liveliness within a specified heartbeat interval</a:t>
            </a:r>
          </a:p>
          <a:p>
            <a:pPr lvl="1"/>
            <a:r>
              <a:rPr lang="en-US" dirty="0"/>
              <a:t>MANUAL_BY_PARTICIPANT_LIVELINESS_QOS</a:t>
            </a:r>
          </a:p>
          <a:p>
            <a:pPr lvl="2"/>
            <a:r>
              <a:rPr lang="en-US" dirty="0"/>
              <a:t>Same as above except related entity is DomainParticipant</a:t>
            </a:r>
          </a:p>
        </p:txBody>
      </p:sp>
    </p:spTree>
    <p:extLst>
      <p:ext uri="{BB962C8B-B14F-4D97-AF65-F5344CB8AC3E}">
        <p14:creationId xmlns:p14="http://schemas.microsoft.com/office/powerpoint/2010/main" val="117712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577" y="4321663"/>
            <a:ext cx="10515600" cy="1325563"/>
          </a:xfrm>
        </p:spPr>
        <p:txBody>
          <a:bodyPr>
            <a:normAutofit fontScale="90000"/>
          </a:bodyPr>
          <a:lstStyle/>
          <a:p>
            <a:r>
              <a:rPr lang="en-US" dirty="0" smtClean="0"/>
              <a:t>Qualitative Analysis – </a:t>
            </a:r>
            <a:br>
              <a:rPr lang="en-US" dirty="0" smtClean="0"/>
            </a:br>
            <a:r>
              <a:rPr lang="en-US" dirty="0" smtClean="0"/>
              <a:t>Middleware </a:t>
            </a:r>
            <a:r>
              <a:rPr lang="en-US" dirty="0" smtClean="0"/>
              <a:t>Literature Review</a:t>
            </a:r>
            <a:br>
              <a:rPr lang="en-US" dirty="0" smtClean="0"/>
            </a:br>
            <a:r>
              <a:rPr lang="en-US" sz="3200" dirty="0" smtClean="0">
                <a:solidFill>
                  <a:schemeClr val="tx1">
                    <a:lumMod val="50000"/>
                    <a:lumOff val="50000"/>
                  </a:schemeClr>
                </a:solidFill>
              </a:rPr>
              <a:t>OPC UA Pub/Sub, </a:t>
            </a:r>
            <a:r>
              <a:rPr lang="en-US" sz="3200" dirty="0" smtClean="0">
                <a:solidFill>
                  <a:schemeClr val="tx1">
                    <a:lumMod val="50000"/>
                    <a:lumOff val="50000"/>
                  </a:schemeClr>
                </a:solidFill>
              </a:rPr>
              <a:t>MQTT </a:t>
            </a:r>
            <a:r>
              <a:rPr lang="en-US" sz="3200" dirty="0" smtClean="0">
                <a:solidFill>
                  <a:schemeClr val="tx1">
                    <a:lumMod val="50000"/>
                    <a:lumOff val="50000"/>
                  </a:schemeClr>
                </a:solidFill>
              </a:rPr>
              <a:t>and </a:t>
            </a:r>
            <a:r>
              <a:rPr lang="en-US" sz="3200" dirty="0" smtClean="0">
                <a:solidFill>
                  <a:schemeClr val="tx1">
                    <a:lumMod val="50000"/>
                    <a:lumOff val="50000"/>
                  </a:schemeClr>
                </a:solidFill>
              </a:rPr>
              <a:t>DDS</a:t>
            </a:r>
            <a:endParaRPr lang="en-US" dirty="0">
              <a:solidFill>
                <a:schemeClr val="tx1">
                  <a:lumMod val="50000"/>
                  <a:lumOff val="50000"/>
                </a:schemeClr>
              </a:solidFill>
            </a:endParaRPr>
          </a:p>
        </p:txBody>
      </p:sp>
    </p:spTree>
    <p:extLst>
      <p:ext uri="{BB962C8B-B14F-4D97-AF65-F5344CB8AC3E}">
        <p14:creationId xmlns:p14="http://schemas.microsoft.com/office/powerpoint/2010/main" val="3405363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QoS Policies – Reliability (DDS)</a:t>
            </a:r>
          </a:p>
        </p:txBody>
      </p:sp>
      <p:sp>
        <p:nvSpPr>
          <p:cNvPr id="3" name="Content Placeholder 2"/>
          <p:cNvSpPr>
            <a:spLocks noGrp="1"/>
          </p:cNvSpPr>
          <p:nvPr>
            <p:ph idx="1"/>
          </p:nvPr>
        </p:nvSpPr>
        <p:spPr/>
        <p:txBody>
          <a:bodyPr>
            <a:normAutofit/>
          </a:bodyPr>
          <a:lstStyle/>
          <a:p>
            <a:r>
              <a:rPr lang="en-US" dirty="0"/>
              <a:t>Controls how data readers and writers treat the data samples they process </a:t>
            </a:r>
          </a:p>
          <a:p>
            <a:r>
              <a:rPr lang="en-US" dirty="0"/>
              <a:t>Different kind</a:t>
            </a:r>
          </a:p>
          <a:p>
            <a:pPr lvl="1"/>
            <a:r>
              <a:rPr lang="en-US" dirty="0"/>
              <a:t>BEST_EFFORT_RELIABILITY_QOS</a:t>
            </a:r>
          </a:p>
          <a:p>
            <a:pPr lvl="2"/>
            <a:r>
              <a:rPr lang="en-US" dirty="0"/>
              <a:t>Makes no promises as to the reliability of the samples and could be expected to drop samples under some circumstances </a:t>
            </a:r>
          </a:p>
          <a:p>
            <a:pPr lvl="1"/>
            <a:r>
              <a:rPr lang="en-US" dirty="0"/>
              <a:t>RELIABLE_RELIABILITY_QOS</a:t>
            </a:r>
          </a:p>
          <a:p>
            <a:pPr lvl="2"/>
            <a:r>
              <a:rPr lang="en-US" dirty="0"/>
              <a:t>Service should eventually deliver all values to eligible data readers</a:t>
            </a:r>
          </a:p>
          <a:p>
            <a:pPr lvl="2"/>
            <a:endParaRPr lang="en-US" dirty="0"/>
          </a:p>
        </p:txBody>
      </p:sp>
    </p:spTree>
    <p:extLst>
      <p:ext uri="{BB962C8B-B14F-4D97-AF65-F5344CB8AC3E}">
        <p14:creationId xmlns:p14="http://schemas.microsoft.com/office/powerpoint/2010/main" val="37781484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QoS Policies – History (DDS)</a:t>
            </a:r>
          </a:p>
        </p:txBody>
      </p:sp>
      <p:sp>
        <p:nvSpPr>
          <p:cNvPr id="3" name="Content Placeholder 2"/>
          <p:cNvSpPr>
            <a:spLocks noGrp="1"/>
          </p:cNvSpPr>
          <p:nvPr>
            <p:ph idx="1"/>
          </p:nvPr>
        </p:nvSpPr>
        <p:spPr/>
        <p:txBody>
          <a:bodyPr>
            <a:normAutofit/>
          </a:bodyPr>
          <a:lstStyle/>
          <a:p>
            <a:r>
              <a:rPr lang="en-US" dirty="0"/>
              <a:t>Determines how samples are held in the data writer and data reader for a particular instance </a:t>
            </a:r>
          </a:p>
          <a:p>
            <a:r>
              <a:rPr lang="en-US" dirty="0"/>
              <a:t>Different kind:</a:t>
            </a:r>
          </a:p>
          <a:p>
            <a:pPr lvl="1"/>
            <a:r>
              <a:rPr lang="en-US" dirty="0"/>
              <a:t>KEEP_ALL_HISTORY_QOS</a:t>
            </a:r>
          </a:p>
          <a:p>
            <a:pPr lvl="2"/>
            <a:r>
              <a:rPr lang="en-US" dirty="0"/>
              <a:t>Specifies that all possible samples for a certain instance should be kept</a:t>
            </a:r>
          </a:p>
          <a:p>
            <a:pPr lvl="2"/>
            <a:r>
              <a:rPr lang="en-US" dirty="0"/>
              <a:t>Restricted by resource limit</a:t>
            </a:r>
          </a:p>
          <a:p>
            <a:pPr lvl="1"/>
            <a:r>
              <a:rPr lang="en-US" dirty="0"/>
              <a:t>KEEP_LAST_HISTORY_QOS</a:t>
            </a:r>
          </a:p>
          <a:p>
            <a:pPr lvl="2"/>
            <a:r>
              <a:rPr lang="en-US" dirty="0"/>
              <a:t>Specifies that only a certain number (depth) samples of a given instance should be kept </a:t>
            </a:r>
          </a:p>
          <a:p>
            <a:pPr lvl="2"/>
            <a:r>
              <a:rPr lang="en-US" dirty="0"/>
              <a:t>If depth == 1, just keep the last sample</a:t>
            </a:r>
          </a:p>
          <a:p>
            <a:pPr lvl="2"/>
            <a:endParaRPr lang="en-US" dirty="0"/>
          </a:p>
          <a:p>
            <a:endParaRPr lang="en-US" dirty="0"/>
          </a:p>
          <a:p>
            <a:endParaRPr lang="en-US" dirty="0"/>
          </a:p>
        </p:txBody>
      </p:sp>
    </p:spTree>
    <p:extLst>
      <p:ext uri="{BB962C8B-B14F-4D97-AF65-F5344CB8AC3E}">
        <p14:creationId xmlns:p14="http://schemas.microsoft.com/office/powerpoint/2010/main" val="28194151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QoS Policies – Durability (DDS)</a:t>
            </a:r>
          </a:p>
        </p:txBody>
      </p:sp>
      <p:sp>
        <p:nvSpPr>
          <p:cNvPr id="3" name="Content Placeholder 2"/>
          <p:cNvSpPr>
            <a:spLocks noGrp="1"/>
          </p:cNvSpPr>
          <p:nvPr>
            <p:ph idx="1"/>
          </p:nvPr>
        </p:nvSpPr>
        <p:spPr>
          <a:xfrm>
            <a:off x="838200" y="1521922"/>
            <a:ext cx="8229600" cy="4945380"/>
          </a:xfrm>
        </p:spPr>
        <p:txBody>
          <a:bodyPr>
            <a:normAutofit fontScale="92500" lnSpcReduction="20000"/>
          </a:bodyPr>
          <a:lstStyle/>
          <a:p>
            <a:r>
              <a:rPr lang="en-US" dirty="0"/>
              <a:t>Controls whether data writers should maintain samples after they have been sent to known subscribers </a:t>
            </a:r>
          </a:p>
          <a:p>
            <a:r>
              <a:rPr lang="en-US" dirty="0"/>
              <a:t>Different kind:</a:t>
            </a:r>
          </a:p>
          <a:p>
            <a:pPr lvl="1"/>
            <a:r>
              <a:rPr lang="en-US" dirty="0"/>
              <a:t>VOLATILE_DURABILITY_QOS</a:t>
            </a:r>
          </a:p>
          <a:p>
            <a:pPr lvl="2"/>
            <a:r>
              <a:rPr lang="en-US" dirty="0"/>
              <a:t>Samples are discarded after being sent to all known subscribers </a:t>
            </a:r>
          </a:p>
          <a:p>
            <a:pPr lvl="1"/>
            <a:r>
              <a:rPr lang="en-US" dirty="0"/>
              <a:t>TRANSIENT_LOCAL_DURABILITY_QOS</a:t>
            </a:r>
          </a:p>
          <a:p>
            <a:pPr lvl="2"/>
            <a:r>
              <a:rPr lang="en-US" dirty="0"/>
              <a:t>Data readers that are associated/connected with a data writer will be sent all of the samples in the data writer’s history </a:t>
            </a:r>
          </a:p>
          <a:p>
            <a:pPr lvl="1"/>
            <a:r>
              <a:rPr lang="en-US" dirty="0"/>
              <a:t>TRANSIENT_DURABILITY_QOS</a:t>
            </a:r>
          </a:p>
          <a:p>
            <a:pPr lvl="2"/>
            <a:r>
              <a:rPr lang="en-US" dirty="0"/>
              <a:t>Samples outlive a data writer and last as long as the process is alive </a:t>
            </a:r>
          </a:p>
          <a:p>
            <a:pPr lvl="2"/>
            <a:r>
              <a:rPr lang="en-US" dirty="0"/>
              <a:t>Samples are kept in memory only (not in persistent storage)</a:t>
            </a:r>
          </a:p>
          <a:p>
            <a:pPr lvl="2"/>
            <a:r>
              <a:rPr lang="en-US" dirty="0"/>
              <a:t>Unlike TRANSIENT_LOCAL_DURABILITY_QOS, late joining readers will receive all history</a:t>
            </a:r>
          </a:p>
          <a:p>
            <a:pPr lvl="1"/>
            <a:r>
              <a:rPr lang="en-US" dirty="0"/>
              <a:t>PERSISTENT_DURABILITY_QOS</a:t>
            </a:r>
          </a:p>
          <a:p>
            <a:pPr lvl="2"/>
            <a:r>
              <a:rPr lang="en-US" dirty="0"/>
              <a:t>Same functionality as transient durability except the cached samples are persisted and will survive process destruction </a:t>
            </a:r>
          </a:p>
          <a:p>
            <a:pPr lvl="2"/>
            <a:r>
              <a:rPr lang="en-US" dirty="0"/>
              <a:t>Late joiners will receive all history</a:t>
            </a:r>
          </a:p>
          <a:p>
            <a:endParaRPr lang="en-US" dirty="0"/>
          </a:p>
        </p:txBody>
      </p:sp>
    </p:spTree>
    <p:extLst>
      <p:ext uri="{BB962C8B-B14F-4D97-AF65-F5344CB8AC3E}">
        <p14:creationId xmlns:p14="http://schemas.microsoft.com/office/powerpoint/2010/main" val="36671831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QoS Policies – Deadline (DDS)</a:t>
            </a:r>
          </a:p>
        </p:txBody>
      </p:sp>
      <p:sp>
        <p:nvSpPr>
          <p:cNvPr id="3" name="Content Placeholder 2"/>
          <p:cNvSpPr>
            <a:spLocks noGrp="1"/>
          </p:cNvSpPr>
          <p:nvPr>
            <p:ph idx="1"/>
          </p:nvPr>
        </p:nvSpPr>
        <p:spPr/>
        <p:txBody>
          <a:bodyPr/>
          <a:lstStyle/>
          <a:p>
            <a:r>
              <a:rPr lang="en-US" dirty="0"/>
              <a:t>Allows the application to detect when data is not written or read within a specified amount of time period</a:t>
            </a:r>
          </a:p>
          <a:p>
            <a:pPr lvl="1"/>
            <a:r>
              <a:rPr lang="en-US" dirty="0"/>
              <a:t>By default period is infinity (no deadline!)</a:t>
            </a:r>
          </a:p>
          <a:p>
            <a:r>
              <a:rPr lang="en-US" dirty="0"/>
              <a:t>If period set to finite number and if it is missed, appropriate callbacks are invoked</a:t>
            </a:r>
          </a:p>
          <a:p>
            <a:pPr lvl="1"/>
            <a:r>
              <a:rPr lang="en-US" dirty="0"/>
              <a:t>Data writer: on_offered_deadline_missed()</a:t>
            </a:r>
          </a:p>
          <a:p>
            <a:pPr lvl="1"/>
            <a:r>
              <a:rPr lang="en-US" dirty="0"/>
              <a:t>Data reader: on_requested_deadline_missed()</a:t>
            </a:r>
          </a:p>
          <a:p>
            <a:pPr marL="457200" lvl="1" indent="0">
              <a:buNone/>
            </a:pPr>
            <a:endParaRPr lang="en-US" dirty="0"/>
          </a:p>
          <a:p>
            <a:endParaRPr lang="en-US" dirty="0"/>
          </a:p>
          <a:p>
            <a:endParaRPr lang="en-US" dirty="0"/>
          </a:p>
        </p:txBody>
      </p:sp>
    </p:spTree>
    <p:extLst>
      <p:ext uri="{BB962C8B-B14F-4D97-AF65-F5344CB8AC3E}">
        <p14:creationId xmlns:p14="http://schemas.microsoft.com/office/powerpoint/2010/main" val="39106230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Qualitative Comparison</a:t>
            </a:r>
            <a:endParaRPr lang="en-US" sz="12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49510266"/>
              </p:ext>
            </p:extLst>
          </p:nvPr>
        </p:nvGraphicFramePr>
        <p:xfrm>
          <a:off x="-2" y="902708"/>
          <a:ext cx="12192002" cy="5938667"/>
        </p:xfrm>
        <a:graphic>
          <a:graphicData uri="http://schemas.openxmlformats.org/drawingml/2006/table">
            <a:tbl>
              <a:tblPr firstRow="1" firstCol="1" bandRow="1">
                <a:tableStyleId>{5C22544A-7EE6-4342-B048-85BDC9FD1C3A}</a:tableStyleId>
              </a:tblPr>
              <a:tblGrid>
                <a:gridCol w="1320773">
                  <a:extLst>
                    <a:ext uri="{9D8B030D-6E8A-4147-A177-3AD203B41FA5}">
                      <a16:colId xmlns:a16="http://schemas.microsoft.com/office/drawing/2014/main" val="2575343654"/>
                    </a:ext>
                  </a:extLst>
                </a:gridCol>
                <a:gridCol w="1254532">
                  <a:extLst>
                    <a:ext uri="{9D8B030D-6E8A-4147-A177-3AD203B41FA5}">
                      <a16:colId xmlns:a16="http://schemas.microsoft.com/office/drawing/2014/main" val="646757382"/>
                    </a:ext>
                  </a:extLst>
                </a:gridCol>
                <a:gridCol w="1027175">
                  <a:extLst>
                    <a:ext uri="{9D8B030D-6E8A-4147-A177-3AD203B41FA5}">
                      <a16:colId xmlns:a16="http://schemas.microsoft.com/office/drawing/2014/main" val="1039482021"/>
                    </a:ext>
                  </a:extLst>
                </a:gridCol>
                <a:gridCol w="1251260">
                  <a:extLst>
                    <a:ext uri="{9D8B030D-6E8A-4147-A177-3AD203B41FA5}">
                      <a16:colId xmlns:a16="http://schemas.microsoft.com/office/drawing/2014/main" val="2534201105"/>
                    </a:ext>
                  </a:extLst>
                </a:gridCol>
                <a:gridCol w="1147396">
                  <a:extLst>
                    <a:ext uri="{9D8B030D-6E8A-4147-A177-3AD203B41FA5}">
                      <a16:colId xmlns:a16="http://schemas.microsoft.com/office/drawing/2014/main" val="2266477654"/>
                    </a:ext>
                  </a:extLst>
                </a:gridCol>
                <a:gridCol w="588827">
                  <a:extLst>
                    <a:ext uri="{9D8B030D-6E8A-4147-A177-3AD203B41FA5}">
                      <a16:colId xmlns:a16="http://schemas.microsoft.com/office/drawing/2014/main" val="2476735907"/>
                    </a:ext>
                  </a:extLst>
                </a:gridCol>
                <a:gridCol w="471877">
                  <a:extLst>
                    <a:ext uri="{9D8B030D-6E8A-4147-A177-3AD203B41FA5}">
                      <a16:colId xmlns:a16="http://schemas.microsoft.com/office/drawing/2014/main" val="1397828404"/>
                    </a:ext>
                  </a:extLst>
                </a:gridCol>
                <a:gridCol w="1030446">
                  <a:extLst>
                    <a:ext uri="{9D8B030D-6E8A-4147-A177-3AD203B41FA5}">
                      <a16:colId xmlns:a16="http://schemas.microsoft.com/office/drawing/2014/main" val="2093712883"/>
                    </a:ext>
                  </a:extLst>
                </a:gridCol>
                <a:gridCol w="718042">
                  <a:extLst>
                    <a:ext uri="{9D8B030D-6E8A-4147-A177-3AD203B41FA5}">
                      <a16:colId xmlns:a16="http://schemas.microsoft.com/office/drawing/2014/main" val="4172797036"/>
                    </a:ext>
                  </a:extLst>
                </a:gridCol>
                <a:gridCol w="883244">
                  <a:extLst>
                    <a:ext uri="{9D8B030D-6E8A-4147-A177-3AD203B41FA5}">
                      <a16:colId xmlns:a16="http://schemas.microsoft.com/office/drawing/2014/main" val="2428574896"/>
                    </a:ext>
                  </a:extLst>
                </a:gridCol>
                <a:gridCol w="883244">
                  <a:extLst>
                    <a:ext uri="{9D8B030D-6E8A-4147-A177-3AD203B41FA5}">
                      <a16:colId xmlns:a16="http://schemas.microsoft.com/office/drawing/2014/main" val="1822273175"/>
                    </a:ext>
                  </a:extLst>
                </a:gridCol>
                <a:gridCol w="662429">
                  <a:extLst>
                    <a:ext uri="{9D8B030D-6E8A-4147-A177-3AD203B41FA5}">
                      <a16:colId xmlns:a16="http://schemas.microsoft.com/office/drawing/2014/main" val="3745304808"/>
                    </a:ext>
                  </a:extLst>
                </a:gridCol>
                <a:gridCol w="952757">
                  <a:extLst>
                    <a:ext uri="{9D8B030D-6E8A-4147-A177-3AD203B41FA5}">
                      <a16:colId xmlns:a16="http://schemas.microsoft.com/office/drawing/2014/main" val="3735216386"/>
                    </a:ext>
                  </a:extLst>
                </a:gridCol>
              </a:tblGrid>
              <a:tr h="132227">
                <a:tc>
                  <a:txBody>
                    <a:bodyPr/>
                    <a:lstStyle/>
                    <a:p>
                      <a:pPr>
                        <a:lnSpc>
                          <a:spcPct val="107000"/>
                        </a:lnSpc>
                      </a:pPr>
                      <a:endParaRPr lang="en-US" sz="800" dirty="0">
                        <a:effectLst/>
                        <a:latin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WAMP [1]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AMQP/RabbitMQ [2]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MQTT [3] [4]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CoAP [5]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dirty="0" err="1">
                          <a:effectLst/>
                        </a:rPr>
                        <a:t>ZeroMQ</a:t>
                      </a:r>
                      <a:r>
                        <a:rPr lang="en-US" sz="800" dirty="0">
                          <a:effectLst/>
                        </a:rPr>
                        <a:t> [6]</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OPC UA PubSub [7] [8, 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NSQ [10]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a:effectLst/>
                        </a:rPr>
                        <a:t>NATS Messaging [11]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DPS [12]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DDS [13]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549636728"/>
                  </a:ext>
                </a:extLst>
              </a:tr>
              <a:tr h="365527">
                <a:tc>
                  <a:txBody>
                    <a:bodyPr/>
                    <a:lstStyle/>
                    <a:p>
                      <a:pPr marL="0" marR="0">
                        <a:lnSpc>
                          <a:spcPct val="107000"/>
                        </a:lnSpc>
                        <a:spcBef>
                          <a:spcPts val="0"/>
                        </a:spcBef>
                        <a:spcAft>
                          <a:spcPts val="0"/>
                        </a:spcAft>
                      </a:pPr>
                      <a:r>
                        <a:rPr lang="en-US" sz="800" dirty="0">
                          <a:effectLst/>
                        </a:rPr>
                        <a:t>Messaging Pattern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lvl="0" indent="0">
                        <a:lnSpc>
                          <a:spcPct val="107000"/>
                        </a:lnSpc>
                        <a:spcBef>
                          <a:spcPts val="0"/>
                        </a:spcBef>
                        <a:spcAft>
                          <a:spcPts val="0"/>
                        </a:spcAft>
                        <a:buFont typeface="+mj-lt"/>
                        <a:buNone/>
                      </a:pPr>
                      <a:r>
                        <a:rPr lang="en-US" sz="800" dirty="0" smtClean="0">
                          <a:effectLst/>
                        </a:rPr>
                        <a:t>1. Pub/Sub</a:t>
                      </a:r>
                    </a:p>
                    <a:p>
                      <a:pPr marL="0" marR="0" lvl="0" indent="0">
                        <a:lnSpc>
                          <a:spcPct val="107000"/>
                        </a:lnSpc>
                        <a:spcBef>
                          <a:spcPts val="0"/>
                        </a:spcBef>
                        <a:spcAft>
                          <a:spcPts val="0"/>
                        </a:spcAft>
                        <a:buFont typeface="+mj-lt"/>
                        <a:buNone/>
                      </a:pPr>
                      <a:r>
                        <a:rPr lang="en-US" sz="800" dirty="0" smtClean="0">
                          <a:effectLst/>
                        </a:rPr>
                        <a:t>2. Routed</a:t>
                      </a:r>
                      <a:r>
                        <a:rPr lang="en-US" sz="800" dirty="0">
                          <a:effectLst/>
                        </a:rPr>
                        <a:t> Remote Procedure Calls – </a:t>
                      </a:r>
                      <a:r>
                        <a:rPr lang="en-US" sz="800" dirty="0" err="1">
                          <a:effectLst/>
                        </a:rPr>
                        <a:t>rRPC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indent="127000">
                        <a:lnSpc>
                          <a:spcPct val="107000"/>
                        </a:lnSpc>
                        <a:spcBef>
                          <a:spcPts val="0"/>
                        </a:spcBef>
                        <a:spcAft>
                          <a:spcPts val="0"/>
                        </a:spcAft>
                      </a:pPr>
                      <a:r>
                        <a:rPr lang="en-US" sz="800">
                          <a:effectLst/>
                        </a:rPr>
                        <a:t>Pub/Sub</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1. Pub/Sub</a:t>
                      </a:r>
                    </a:p>
                    <a:p>
                      <a:pPr marL="0" marR="0">
                        <a:lnSpc>
                          <a:spcPct val="107000"/>
                        </a:lnSpc>
                        <a:spcBef>
                          <a:spcPts val="0"/>
                        </a:spcBef>
                        <a:spcAft>
                          <a:spcPts val="0"/>
                        </a:spcAft>
                      </a:pPr>
                      <a:r>
                        <a:rPr lang="en-US" sz="800">
                          <a:effectLst/>
                        </a:rPr>
                        <a:t>2. Request/Reply (in v 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lvl="0" indent="0">
                        <a:lnSpc>
                          <a:spcPct val="107000"/>
                        </a:lnSpc>
                        <a:spcBef>
                          <a:spcPts val="0"/>
                        </a:spcBef>
                        <a:spcAft>
                          <a:spcPts val="0"/>
                        </a:spcAft>
                        <a:buFont typeface="+mj-lt"/>
                        <a:buNone/>
                      </a:pPr>
                      <a:r>
                        <a:rPr lang="en-US" sz="800" dirty="0" smtClean="0">
                          <a:effectLst/>
                        </a:rPr>
                        <a:t>1.</a:t>
                      </a:r>
                      <a:r>
                        <a:rPr lang="en-US" sz="800" baseline="0" dirty="0" smtClean="0">
                          <a:effectLst/>
                        </a:rPr>
                        <a:t> </a:t>
                      </a:r>
                      <a:r>
                        <a:rPr lang="en-US" sz="800" dirty="0" smtClean="0">
                          <a:effectLst/>
                        </a:rPr>
                        <a:t>Request</a:t>
                      </a:r>
                      <a:r>
                        <a:rPr lang="en-US" sz="800" dirty="0">
                          <a:effectLst/>
                        </a:rPr>
                        <a:t>/ Reply</a:t>
                      </a:r>
                    </a:p>
                    <a:p>
                      <a:pPr marL="0" marR="0" lvl="0" indent="0">
                        <a:lnSpc>
                          <a:spcPct val="107000"/>
                        </a:lnSpc>
                        <a:spcBef>
                          <a:spcPts val="0"/>
                        </a:spcBef>
                        <a:spcAft>
                          <a:spcPts val="0"/>
                        </a:spcAft>
                        <a:buFont typeface="+mj-lt"/>
                        <a:buNone/>
                      </a:pPr>
                      <a:r>
                        <a:rPr lang="en-US" sz="800" dirty="0" smtClean="0">
                          <a:effectLst/>
                        </a:rPr>
                        <a:t>2.</a:t>
                      </a:r>
                      <a:r>
                        <a:rPr lang="en-US" sz="800" baseline="0" dirty="0" smtClean="0">
                          <a:effectLst/>
                        </a:rPr>
                        <a:t> </a:t>
                      </a:r>
                      <a:r>
                        <a:rPr lang="en-US" sz="800" dirty="0" smtClean="0">
                          <a:effectLst/>
                        </a:rPr>
                        <a:t>Pub/Sub</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342900" marR="0" lvl="0" indent="-342900">
                        <a:lnSpc>
                          <a:spcPct val="107000"/>
                        </a:lnSpc>
                        <a:spcBef>
                          <a:spcPts val="0"/>
                        </a:spcBef>
                        <a:spcAft>
                          <a:spcPts val="0"/>
                        </a:spcAft>
                        <a:buFont typeface="+mj-lt"/>
                        <a:buAutoNum type="arabicPeriod"/>
                      </a:pPr>
                      <a:r>
                        <a:rPr lang="en-US" sz="800" dirty="0">
                          <a:effectLst/>
                        </a:rPr>
                        <a:t>Client/Server</a:t>
                      </a:r>
                    </a:p>
                    <a:p>
                      <a:pPr marL="342900" marR="0" lvl="0" indent="-342900">
                        <a:lnSpc>
                          <a:spcPct val="107000"/>
                        </a:lnSpc>
                        <a:spcBef>
                          <a:spcPts val="0"/>
                        </a:spcBef>
                        <a:spcAft>
                          <a:spcPts val="0"/>
                        </a:spcAft>
                        <a:buFont typeface="+mj-lt"/>
                        <a:buAutoNum type="arabicPeriod"/>
                      </a:pPr>
                      <a:r>
                        <a:rPr lang="en-US" sz="800" dirty="0">
                          <a:effectLst/>
                        </a:rPr>
                        <a:t>Pub/Sub</a:t>
                      </a:r>
                    </a:p>
                    <a:p>
                      <a:pPr marL="342900" marR="0" lvl="0" indent="-342900">
                        <a:lnSpc>
                          <a:spcPct val="107000"/>
                        </a:lnSpc>
                        <a:spcBef>
                          <a:spcPts val="0"/>
                        </a:spcBef>
                        <a:spcAft>
                          <a:spcPts val="0"/>
                        </a:spcAft>
                        <a:buFont typeface="+mj-lt"/>
                        <a:buAutoNum type="arabicPeriod"/>
                      </a:pPr>
                      <a:r>
                        <a:rPr lang="en-US" sz="800" dirty="0">
                          <a:effectLst/>
                        </a:rPr>
                        <a:t>Push/Pull </a:t>
                      </a:r>
                    </a:p>
                    <a:p>
                      <a:pPr marL="342900" marR="0" lvl="0" indent="-342900">
                        <a:lnSpc>
                          <a:spcPct val="107000"/>
                        </a:lnSpc>
                        <a:spcBef>
                          <a:spcPts val="0"/>
                        </a:spcBef>
                        <a:spcAft>
                          <a:spcPts val="0"/>
                        </a:spcAft>
                        <a:buFont typeface="+mj-lt"/>
                        <a:buAutoNum type="arabicPeriod"/>
                      </a:pPr>
                      <a:r>
                        <a:rPr lang="en-US" sz="800" dirty="0">
                          <a:effectLst/>
                        </a:rPr>
                        <a:t>PAIR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342900" marR="0" lvl="0" indent="-342900">
                        <a:lnSpc>
                          <a:spcPct val="107000"/>
                        </a:lnSpc>
                        <a:spcBef>
                          <a:spcPts val="0"/>
                        </a:spcBef>
                        <a:spcAft>
                          <a:spcPts val="0"/>
                        </a:spcAft>
                        <a:buFont typeface="+mj-lt"/>
                        <a:buAutoNum type="arabicPeriod"/>
                      </a:pPr>
                      <a:r>
                        <a:rPr lang="en-US" sz="800">
                          <a:effectLst/>
                        </a:rPr>
                        <a:t>Client/Server</a:t>
                      </a:r>
                    </a:p>
                    <a:p>
                      <a:pPr marL="342900" marR="0" lvl="0" indent="-342900">
                        <a:lnSpc>
                          <a:spcPct val="107000"/>
                        </a:lnSpc>
                        <a:spcBef>
                          <a:spcPts val="0"/>
                        </a:spcBef>
                        <a:spcAft>
                          <a:spcPts val="0"/>
                        </a:spcAft>
                        <a:buFont typeface="+mj-lt"/>
                        <a:buAutoNum type="arabicPeriod"/>
                      </a:pPr>
                      <a:r>
                        <a:rPr lang="en-US" sz="800">
                          <a:effectLst/>
                        </a:rPr>
                        <a:t>Pub/Sub</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Pub/Sub</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342900" marR="0" lvl="0" indent="-342900">
                        <a:lnSpc>
                          <a:spcPct val="107000"/>
                        </a:lnSpc>
                        <a:spcBef>
                          <a:spcPts val="0"/>
                        </a:spcBef>
                        <a:spcAft>
                          <a:spcPts val="0"/>
                        </a:spcAft>
                        <a:buFont typeface="+mj-lt"/>
                        <a:buAutoNum type="arabicPeriod"/>
                      </a:pPr>
                      <a:r>
                        <a:rPr lang="en-US" sz="800">
                          <a:effectLst/>
                        </a:rPr>
                        <a:t>Pub/Sub</a:t>
                      </a:r>
                    </a:p>
                    <a:p>
                      <a:pPr marL="342900" marR="0" lvl="0" indent="-342900">
                        <a:lnSpc>
                          <a:spcPct val="107000"/>
                        </a:lnSpc>
                        <a:spcBef>
                          <a:spcPts val="0"/>
                        </a:spcBef>
                        <a:spcAft>
                          <a:spcPts val="0"/>
                        </a:spcAft>
                        <a:buFont typeface="+mj-lt"/>
                        <a:buAutoNum type="arabicPeriod"/>
                      </a:pPr>
                      <a:r>
                        <a:rPr lang="en-US" sz="800">
                          <a:effectLst/>
                        </a:rPr>
                        <a:t>Request/Reply</a:t>
                      </a:r>
                    </a:p>
                    <a:p>
                      <a:pPr marL="342900" marR="0" lvl="0" indent="-342900">
                        <a:lnSpc>
                          <a:spcPct val="107000"/>
                        </a:lnSpc>
                        <a:spcBef>
                          <a:spcPts val="0"/>
                        </a:spcBef>
                        <a:spcAft>
                          <a:spcPts val="0"/>
                        </a:spcAft>
                        <a:buFont typeface="+mj-lt"/>
                        <a:buAutoNum type="arabicPeriod"/>
                      </a:pPr>
                      <a:r>
                        <a:rPr lang="en-US" sz="800">
                          <a:effectLst/>
                        </a:rPr>
                        <a:t>Distributed Queuing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Pub/Sub</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342900" marR="0" lvl="0" indent="-342900">
                        <a:lnSpc>
                          <a:spcPct val="107000"/>
                        </a:lnSpc>
                        <a:spcBef>
                          <a:spcPts val="0"/>
                        </a:spcBef>
                        <a:spcAft>
                          <a:spcPts val="0"/>
                        </a:spcAft>
                        <a:buFont typeface="+mj-lt"/>
                        <a:buAutoNum type="arabicPeriod"/>
                      </a:pPr>
                      <a:r>
                        <a:rPr lang="en-US" sz="800">
                          <a:effectLst/>
                        </a:rPr>
                        <a:t>Pub/Sub</a:t>
                      </a:r>
                    </a:p>
                    <a:p>
                      <a:pPr marL="342900" marR="0" lvl="0" indent="-342900">
                        <a:lnSpc>
                          <a:spcPct val="107000"/>
                        </a:lnSpc>
                        <a:spcBef>
                          <a:spcPts val="0"/>
                        </a:spcBef>
                        <a:spcAft>
                          <a:spcPts val="0"/>
                        </a:spcAft>
                        <a:buFont typeface="+mj-lt"/>
                        <a:buAutoNum type="arabicPeriod"/>
                      </a:pPr>
                      <a:r>
                        <a:rPr lang="en-US" sz="800">
                          <a:effectLst/>
                        </a:rPr>
                        <a:t>Request/Reply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1326716275"/>
                  </a:ext>
                </a:extLst>
              </a:tr>
              <a:tr h="199842">
                <a:tc>
                  <a:txBody>
                    <a:bodyPr/>
                    <a:lstStyle/>
                    <a:p>
                      <a:pPr marL="0" marR="0">
                        <a:lnSpc>
                          <a:spcPct val="107000"/>
                        </a:lnSpc>
                        <a:spcBef>
                          <a:spcPts val="0"/>
                        </a:spcBef>
                        <a:spcAft>
                          <a:spcPts val="0"/>
                        </a:spcAft>
                      </a:pPr>
                      <a:r>
                        <a:rPr lang="en-US" sz="800" dirty="0" err="1">
                          <a:effectLst/>
                        </a:rPr>
                        <a:t>PubSub</a:t>
                      </a:r>
                      <a:r>
                        <a:rPr lang="en-US" sz="800" dirty="0">
                          <a:effectLst/>
                        </a:rPr>
                        <a:t> variation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dirty="0">
                          <a:effectLst/>
                        </a:rPr>
                        <a:t>Topic-based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Exchanges, Queues and Bindings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Topic - based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Topic – based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dirty="0">
                          <a:effectLst/>
                        </a:rPr>
                        <a:t>Message </a:t>
                      </a:r>
                      <a:r>
                        <a:rPr lang="en-US" sz="800" dirty="0" smtClean="0">
                          <a:effectLst/>
                        </a:rPr>
                        <a:t>– </a:t>
                      </a:r>
                      <a:r>
                        <a:rPr lang="en-US" sz="800" dirty="0">
                          <a:effectLst/>
                        </a:rPr>
                        <a:t>based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Transport layer dependent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Topic and Channel - based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a:effectLst/>
                        </a:rPr>
                        <a:t>Subject- based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Topic-based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Topic – based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2568183753"/>
                  </a:ext>
                </a:extLst>
              </a:tr>
              <a:tr h="335070">
                <a:tc>
                  <a:txBody>
                    <a:bodyPr/>
                    <a:lstStyle/>
                    <a:p>
                      <a:pPr marL="0" marR="0">
                        <a:lnSpc>
                          <a:spcPct val="107000"/>
                        </a:lnSpc>
                        <a:spcBef>
                          <a:spcPts val="0"/>
                        </a:spcBef>
                        <a:spcAft>
                          <a:spcPts val="0"/>
                        </a:spcAft>
                      </a:pPr>
                      <a:r>
                        <a:rPr lang="en-US" sz="800" dirty="0">
                          <a:effectLst/>
                        </a:rPr>
                        <a:t>Implementation Style (Architecture)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342900" marR="0" lvl="0" indent="-342900">
                        <a:lnSpc>
                          <a:spcPct val="107000"/>
                        </a:lnSpc>
                        <a:spcBef>
                          <a:spcPts val="0"/>
                        </a:spcBef>
                        <a:spcAft>
                          <a:spcPts val="0"/>
                        </a:spcAft>
                        <a:buFont typeface="+mj-lt"/>
                        <a:buAutoNum type="arabicPeriod"/>
                      </a:pPr>
                      <a:r>
                        <a:rPr lang="en-US" sz="800" dirty="0" err="1">
                          <a:effectLst/>
                        </a:rPr>
                        <a:t>PubSub</a:t>
                      </a:r>
                      <a:r>
                        <a:rPr lang="en-US" sz="800" dirty="0">
                          <a:effectLst/>
                        </a:rPr>
                        <a:t> – Broker</a:t>
                      </a:r>
                    </a:p>
                    <a:p>
                      <a:pPr marL="342900" marR="0" lvl="0" indent="-342900">
                        <a:lnSpc>
                          <a:spcPct val="107000"/>
                        </a:lnSpc>
                        <a:spcBef>
                          <a:spcPts val="0"/>
                        </a:spcBef>
                        <a:spcAft>
                          <a:spcPts val="0"/>
                        </a:spcAft>
                        <a:buFont typeface="+mj-lt"/>
                        <a:buAutoNum type="arabicPeriod"/>
                      </a:pPr>
                      <a:r>
                        <a:rPr lang="en-US" sz="800" dirty="0">
                          <a:effectLst/>
                        </a:rPr>
                        <a:t>RPC – Dealer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Broker based, peer-peer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Broker based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342900" marR="0" lvl="0" indent="-342900">
                        <a:lnSpc>
                          <a:spcPct val="107000"/>
                        </a:lnSpc>
                        <a:spcBef>
                          <a:spcPts val="0"/>
                        </a:spcBef>
                        <a:spcAft>
                          <a:spcPts val="0"/>
                        </a:spcAft>
                        <a:buFont typeface="+mj-lt"/>
                        <a:buAutoNum type="arabicPeriod"/>
                      </a:pPr>
                      <a:r>
                        <a:rPr lang="en-US" sz="800">
                          <a:effectLst/>
                        </a:rPr>
                        <a:t>Client/Server Model</a:t>
                      </a:r>
                    </a:p>
                    <a:p>
                      <a:pPr marL="342900" marR="0" lvl="0" indent="-342900">
                        <a:lnSpc>
                          <a:spcPct val="107000"/>
                        </a:lnSpc>
                        <a:spcBef>
                          <a:spcPts val="0"/>
                        </a:spcBef>
                        <a:spcAft>
                          <a:spcPts val="0"/>
                        </a:spcAft>
                        <a:buFont typeface="+mj-lt"/>
                        <a:buAutoNum type="arabicPeriod"/>
                      </a:pPr>
                      <a:r>
                        <a:rPr lang="en-US" sz="800">
                          <a:effectLst/>
                        </a:rPr>
                        <a:t>PubSub – Broker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dirty="0">
                          <a:effectLst/>
                        </a:rPr>
                        <a:t>Implementation Specific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PubSub – Broker, Brokerless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Peer-Peer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a:effectLst/>
                        </a:rPr>
                        <a:t>Broker-based  (NATS Server)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Actor-based (Actor acts as a broker/ registry)??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Peer-Peer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1587019511"/>
                  </a:ext>
                </a:extLst>
              </a:tr>
              <a:tr h="132227">
                <a:tc rowSpan="2">
                  <a:txBody>
                    <a:bodyPr/>
                    <a:lstStyle/>
                    <a:p>
                      <a:pPr marL="0" marR="0">
                        <a:lnSpc>
                          <a:spcPct val="107000"/>
                        </a:lnSpc>
                        <a:spcBef>
                          <a:spcPts val="0"/>
                        </a:spcBef>
                        <a:spcAft>
                          <a:spcPts val="0"/>
                        </a:spcAft>
                      </a:pPr>
                      <a:r>
                        <a:rPr lang="en-US" sz="800">
                          <a:effectLst/>
                        </a:rPr>
                        <a:t>Discovery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2">
                  <a:txBody>
                    <a:bodyPr/>
                    <a:lstStyle/>
                    <a:p>
                      <a:pPr>
                        <a:lnSpc>
                          <a:spcPct val="107000"/>
                        </a:lnSpc>
                      </a:pPr>
                      <a:endParaRPr lang="en-US" sz="800" dirty="0">
                        <a:effectLst/>
                        <a:latin typeface="Calibri" panose="020F0502020204030204" pitchFamily="34" charset="0"/>
                        <a:cs typeface="Times New Roman" panose="02020603050405020304" pitchFamily="18" charset="0"/>
                      </a:endParaRPr>
                    </a:p>
                  </a:txBody>
                  <a:tcPr marL="19865" marR="19865" marT="0" marB="0" anchor="ctr"/>
                </a:tc>
                <a:tc rowSpan="2">
                  <a:txBody>
                    <a:bodyPr/>
                    <a:lstStyle/>
                    <a:p>
                      <a:pPr marL="0" marR="0">
                        <a:lnSpc>
                          <a:spcPct val="107000"/>
                        </a:lnSpc>
                        <a:spcBef>
                          <a:spcPts val="0"/>
                        </a:spcBef>
                        <a:spcAft>
                          <a:spcPts val="0"/>
                        </a:spcAft>
                      </a:pPr>
                      <a:r>
                        <a:rPr lang="en-US" sz="800" dirty="0" err="1">
                          <a:effectLst/>
                        </a:rPr>
                        <a:t>Config</a:t>
                      </a:r>
                      <a:r>
                        <a:rPr lang="en-US" sz="800" dirty="0">
                          <a:effectLst/>
                        </a:rPr>
                        <a:t> file, Preconfigured DNS A/AAAA records. AWS (EC2), </a:t>
                      </a:r>
                      <a:r>
                        <a:rPr lang="en-US" sz="800" dirty="0" err="1">
                          <a:effectLst/>
                        </a:rPr>
                        <a:t>Kubernets</a:t>
                      </a:r>
                      <a:r>
                        <a:rPr lang="en-US" sz="800" dirty="0">
                          <a:effectLst/>
                        </a:rPr>
                        <a:t>, Consul and </a:t>
                      </a:r>
                      <a:r>
                        <a:rPr lang="en-US" sz="800" dirty="0" err="1">
                          <a:effectLst/>
                        </a:rPr>
                        <a:t>etcd</a:t>
                      </a:r>
                      <a:r>
                        <a:rPr lang="en-US" sz="800" dirty="0">
                          <a:effectLst/>
                        </a:rPr>
                        <a:t> available as plugins.</a:t>
                      </a:r>
                      <a:br>
                        <a:rPr lang="en-US" sz="800" dirty="0">
                          <a:effectLst/>
                        </a:rPr>
                      </a:br>
                      <a:r>
                        <a:rPr lang="en-US" sz="800" dirty="0">
                          <a:effectLst/>
                        </a:rPr>
                        <a:t/>
                      </a:r>
                      <a:br>
                        <a:rPr lang="en-US" sz="800" dirty="0">
                          <a:effectLst/>
                        </a:rPr>
                      </a:br>
                      <a:r>
                        <a:rPr lang="en-US" sz="800" dirty="0">
                          <a:effectLst/>
                        </a:rPr>
                        <a:t>(</a:t>
                      </a:r>
                      <a:r>
                        <a:rPr lang="en-US" sz="800" dirty="0" err="1">
                          <a:effectLst/>
                        </a:rPr>
                        <a:t>RabbitMQ</a:t>
                      </a:r>
                      <a:r>
                        <a:rPr lang="en-US" sz="800" dirty="0">
                          <a:effectLst/>
                        </a:rPr>
                        <a:t> specific)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2">
                  <a:txBody>
                    <a:bodyPr/>
                    <a:lstStyle/>
                    <a:p>
                      <a:pPr marL="0" marR="0">
                        <a:lnSpc>
                          <a:spcPct val="107000"/>
                        </a:lnSpc>
                        <a:spcBef>
                          <a:spcPts val="0"/>
                        </a:spcBef>
                        <a:spcAft>
                          <a:spcPts val="0"/>
                        </a:spcAft>
                      </a:pPr>
                      <a:r>
                        <a:rPr lang="en-US" sz="800">
                          <a:effectLst/>
                        </a:rPr>
                        <a:t>No built – in support. Plugins available.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2">
                  <a:txBody>
                    <a:bodyPr/>
                    <a:lstStyle/>
                    <a:p>
                      <a:pPr marL="0" marR="0">
                        <a:lnSpc>
                          <a:spcPct val="107000"/>
                        </a:lnSpc>
                        <a:spcBef>
                          <a:spcPts val="0"/>
                        </a:spcBef>
                        <a:spcAft>
                          <a:spcPts val="0"/>
                        </a:spcAft>
                      </a:pPr>
                      <a:r>
                        <a:rPr lang="en-US" sz="800" dirty="0">
                          <a:effectLst/>
                        </a:rPr>
                        <a:t>End point, Resource-directory, Multicast based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2" gridSpan="2">
                  <a:txBody>
                    <a:bodyPr/>
                    <a:lstStyle/>
                    <a:p>
                      <a:pPr marL="0" marR="0">
                        <a:lnSpc>
                          <a:spcPct val="107000"/>
                        </a:lnSpc>
                        <a:spcBef>
                          <a:spcPts val="0"/>
                        </a:spcBef>
                        <a:spcAft>
                          <a:spcPts val="0"/>
                        </a:spcAft>
                      </a:pPr>
                      <a:r>
                        <a:rPr lang="en-US" sz="800" dirty="0">
                          <a:effectLst/>
                        </a:rPr>
                        <a:t>Implementation specific. For e.g., hard-coded endpoint strings, message broker, address broker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2" hMerge="1">
                  <a:txBody>
                    <a:bodyPr/>
                    <a:lstStyle/>
                    <a:p>
                      <a:endParaRPr lang="en-US"/>
                    </a:p>
                  </a:txBody>
                  <a:tcPr/>
                </a:tc>
                <a:tc rowSpan="2">
                  <a:txBody>
                    <a:bodyPr/>
                    <a:lstStyle/>
                    <a:p>
                      <a:pPr marL="0" marR="0">
                        <a:lnSpc>
                          <a:spcPct val="107000"/>
                        </a:lnSpc>
                        <a:spcBef>
                          <a:spcPts val="0"/>
                        </a:spcBef>
                        <a:spcAft>
                          <a:spcPts val="0"/>
                        </a:spcAft>
                      </a:pPr>
                      <a:r>
                        <a:rPr lang="en-US" sz="800">
                          <a:effectLst/>
                        </a:rPr>
                        <a:t>Explicit Search. Requires programmatic effort.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2">
                  <a:txBody>
                    <a:bodyPr/>
                    <a:lstStyle/>
                    <a:p>
                      <a:pPr marL="0" marR="0">
                        <a:lnSpc>
                          <a:spcPct val="107000"/>
                        </a:lnSpc>
                        <a:spcBef>
                          <a:spcPts val="0"/>
                        </a:spcBef>
                        <a:spcAft>
                          <a:spcPts val="0"/>
                        </a:spcAft>
                      </a:pPr>
                      <a:r>
                        <a:rPr lang="en-US" sz="800">
                          <a:effectLst/>
                        </a:rPr>
                        <a:t>Built-in discovery nsqlookupd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Client discovery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Server – Server discovery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2">
                  <a:txBody>
                    <a:bodyPr/>
                    <a:lstStyle/>
                    <a:p>
                      <a:pPr marL="0" marR="0">
                        <a:lnSpc>
                          <a:spcPct val="107000"/>
                        </a:lnSpc>
                        <a:spcBef>
                          <a:spcPts val="0"/>
                        </a:spcBef>
                        <a:spcAft>
                          <a:spcPts val="0"/>
                        </a:spcAft>
                      </a:pPr>
                      <a:r>
                        <a:rPr lang="en-US" sz="800">
                          <a:effectLst/>
                        </a:rPr>
                        <a:t>Built-in: Config file, DNS, Aggregate</a:t>
                      </a:r>
                    </a:p>
                    <a:p>
                      <a:pPr marL="0" marR="0">
                        <a:lnSpc>
                          <a:spcPct val="107000"/>
                        </a:lnSpc>
                        <a:spcBef>
                          <a:spcPts val="0"/>
                        </a:spcBef>
                        <a:spcAft>
                          <a:spcPts val="0"/>
                        </a:spcAft>
                      </a:pPr>
                      <a:r>
                        <a:rPr lang="en-US" sz="800">
                          <a:effectLst/>
                        </a:rPr>
                        <a:t> </a:t>
                      </a:r>
                    </a:p>
                    <a:p>
                      <a:pPr marL="0" marR="0">
                        <a:lnSpc>
                          <a:spcPct val="107000"/>
                        </a:lnSpc>
                        <a:spcBef>
                          <a:spcPts val="0"/>
                        </a:spcBef>
                        <a:spcAft>
                          <a:spcPts val="0"/>
                        </a:spcAft>
                      </a:pPr>
                      <a:r>
                        <a:rPr lang="en-US" sz="800">
                          <a:effectLst/>
                        </a:rPr>
                        <a:t>Supported plugins: Kubernetes, AWS, Consuland Marathon APIs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2">
                  <a:txBody>
                    <a:bodyPr/>
                    <a:lstStyle/>
                    <a:p>
                      <a:pPr marL="0" marR="0">
                        <a:lnSpc>
                          <a:spcPct val="107000"/>
                        </a:lnSpc>
                        <a:spcBef>
                          <a:spcPts val="0"/>
                        </a:spcBef>
                        <a:spcAft>
                          <a:spcPts val="0"/>
                        </a:spcAft>
                      </a:pPr>
                      <a:r>
                        <a:rPr lang="en-US" sz="800">
                          <a:effectLst/>
                        </a:rPr>
                        <a:t>Dynamic Discovery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3312300618"/>
                  </a:ext>
                </a:extLst>
              </a:tr>
              <a:tr h="67614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800">
                          <a:effectLst/>
                        </a:rPr>
                        <a:t>User defined.</a:t>
                      </a:r>
                    </a:p>
                    <a:p>
                      <a:pPr marL="0" marR="0">
                        <a:lnSpc>
                          <a:spcPct val="107000"/>
                        </a:lnSpc>
                        <a:spcBef>
                          <a:spcPts val="0"/>
                        </a:spcBef>
                        <a:spcAft>
                          <a:spcPts val="0"/>
                        </a:spcAft>
                      </a:pPr>
                      <a:r>
                        <a:rPr lang="en-US" sz="800">
                          <a:effectLst/>
                        </a:rPr>
                        <a:t>Plugins available. [14]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Information of a connection made to a new server is propagated to all the servers in the NATS cluster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24020511"/>
                  </a:ext>
                </a:extLst>
              </a:tr>
              <a:tr h="132227">
                <a:tc rowSpan="3">
                  <a:txBody>
                    <a:bodyPr/>
                    <a:lstStyle/>
                    <a:p>
                      <a:pPr marL="0" marR="0">
                        <a:lnSpc>
                          <a:spcPct val="107000"/>
                        </a:lnSpc>
                        <a:spcBef>
                          <a:spcPts val="0"/>
                        </a:spcBef>
                        <a:spcAft>
                          <a:spcPts val="0"/>
                        </a:spcAft>
                      </a:pPr>
                      <a:r>
                        <a:rPr lang="en-US" sz="800">
                          <a:effectLst/>
                        </a:rPr>
                        <a:t>Transports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3">
                  <a:txBody>
                    <a:bodyPr/>
                    <a:lstStyle/>
                    <a:p>
                      <a:pPr marL="0" marR="0">
                        <a:lnSpc>
                          <a:spcPct val="107000"/>
                        </a:lnSpc>
                        <a:spcBef>
                          <a:spcPts val="0"/>
                        </a:spcBef>
                        <a:spcAft>
                          <a:spcPts val="0"/>
                        </a:spcAft>
                      </a:pPr>
                      <a:r>
                        <a:rPr lang="en-US" sz="800" dirty="0" err="1">
                          <a:effectLst/>
                        </a:rPr>
                        <a:t>WebSockets</a:t>
                      </a:r>
                      <a:r>
                        <a:rPr lang="en-US" sz="800" dirty="0">
                          <a:effectLst/>
                        </a:rPr>
                        <a:t> (default), full-duplex single TCP connection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3">
                  <a:txBody>
                    <a:bodyPr/>
                    <a:lstStyle/>
                    <a:p>
                      <a:pPr marL="0" marR="0">
                        <a:lnSpc>
                          <a:spcPct val="107000"/>
                        </a:lnSpc>
                        <a:spcBef>
                          <a:spcPts val="0"/>
                        </a:spcBef>
                        <a:spcAft>
                          <a:spcPts val="0"/>
                        </a:spcAft>
                      </a:pPr>
                      <a:r>
                        <a:rPr lang="en-US" sz="800" dirty="0">
                          <a:effectLst/>
                        </a:rPr>
                        <a:t>TCP/IP</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3">
                  <a:txBody>
                    <a:bodyPr/>
                    <a:lstStyle/>
                    <a:p>
                      <a:pPr marL="0" marR="0">
                        <a:lnSpc>
                          <a:spcPct val="107000"/>
                        </a:lnSpc>
                        <a:spcBef>
                          <a:spcPts val="0"/>
                        </a:spcBef>
                        <a:spcAft>
                          <a:spcPts val="0"/>
                        </a:spcAft>
                      </a:pPr>
                      <a:r>
                        <a:rPr lang="en-US" sz="800">
                          <a:effectLst/>
                        </a:rPr>
                        <a:t>MQTT protocol built on top of TCP/IP. MQTT over websockets. (Support only in JavaScript)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3">
                  <a:txBody>
                    <a:bodyPr/>
                    <a:lstStyle/>
                    <a:p>
                      <a:pPr marL="0" marR="0">
                        <a:lnSpc>
                          <a:spcPct val="107000"/>
                        </a:lnSpc>
                        <a:spcBef>
                          <a:spcPts val="0"/>
                        </a:spcBef>
                        <a:spcAft>
                          <a:spcPts val="0"/>
                        </a:spcAft>
                      </a:pPr>
                      <a:r>
                        <a:rPr lang="en-US" sz="800">
                          <a:effectLst/>
                        </a:rPr>
                        <a:t>UDP (default), TCP and SCTP.</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dirty="0">
                          <a:effectLst/>
                        </a:rPr>
                        <a:t>Unicast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Multicast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3">
                  <a:txBody>
                    <a:bodyPr/>
                    <a:lstStyle/>
                    <a:p>
                      <a:pPr marL="0" marR="0">
                        <a:lnSpc>
                          <a:spcPct val="107000"/>
                        </a:lnSpc>
                        <a:spcBef>
                          <a:spcPts val="0"/>
                        </a:spcBef>
                        <a:spcAft>
                          <a:spcPts val="0"/>
                        </a:spcAft>
                      </a:pPr>
                      <a:r>
                        <a:rPr lang="en-US" sz="800">
                          <a:effectLst/>
                        </a:rPr>
                        <a:t>TCP, HTTP</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3">
                  <a:txBody>
                    <a:bodyPr/>
                    <a:lstStyle/>
                    <a:p>
                      <a:pPr marL="0" marR="0">
                        <a:lnSpc>
                          <a:spcPct val="107000"/>
                        </a:lnSpc>
                        <a:spcBef>
                          <a:spcPts val="0"/>
                        </a:spcBef>
                        <a:spcAft>
                          <a:spcPts val="0"/>
                        </a:spcAft>
                      </a:pPr>
                      <a:r>
                        <a:rPr lang="en-US" sz="800">
                          <a:effectLst/>
                        </a:rPr>
                        <a:t>TCP</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2">
                  <a:txBody>
                    <a:bodyPr/>
                    <a:lstStyle/>
                    <a:p>
                      <a:pPr marL="0" marR="0">
                        <a:lnSpc>
                          <a:spcPct val="107000"/>
                        </a:lnSpc>
                        <a:spcBef>
                          <a:spcPts val="0"/>
                        </a:spcBef>
                        <a:spcAft>
                          <a:spcPts val="0"/>
                        </a:spcAft>
                      </a:pPr>
                      <a:r>
                        <a:rPr lang="en-US" sz="800">
                          <a:effectLst/>
                        </a:rPr>
                        <a:t>Client-Server protocol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2">
                  <a:txBody>
                    <a:bodyPr/>
                    <a:lstStyle/>
                    <a:p>
                      <a:pPr marL="0" marR="0">
                        <a:lnSpc>
                          <a:spcPct val="107000"/>
                        </a:lnSpc>
                        <a:spcBef>
                          <a:spcPts val="0"/>
                        </a:spcBef>
                        <a:spcAft>
                          <a:spcPts val="0"/>
                        </a:spcAft>
                      </a:pPr>
                      <a:r>
                        <a:rPr lang="en-US" sz="800">
                          <a:effectLst/>
                        </a:rPr>
                        <a:t>Server-Server protocol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3">
                  <a:txBody>
                    <a:bodyPr/>
                    <a:lstStyle/>
                    <a:p>
                      <a:pPr marL="0" marR="0">
                        <a:lnSpc>
                          <a:spcPct val="107000"/>
                        </a:lnSpc>
                        <a:spcBef>
                          <a:spcPts val="0"/>
                        </a:spcBef>
                        <a:spcAft>
                          <a:spcPts val="0"/>
                        </a:spcAft>
                      </a:pPr>
                      <a:r>
                        <a:rPr lang="en-US" sz="800">
                          <a:effectLst/>
                        </a:rPr>
                        <a:t>UDP, TCP</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3">
                  <a:txBody>
                    <a:bodyPr/>
                    <a:lstStyle/>
                    <a:p>
                      <a:pPr marL="0" marR="0">
                        <a:lnSpc>
                          <a:spcPct val="107000"/>
                        </a:lnSpc>
                        <a:spcBef>
                          <a:spcPts val="0"/>
                        </a:spcBef>
                        <a:spcAft>
                          <a:spcPts val="0"/>
                        </a:spcAft>
                      </a:pPr>
                      <a:r>
                        <a:rPr lang="en-US" sz="800">
                          <a:effectLst/>
                        </a:rPr>
                        <a:t>UDP – Default,</a:t>
                      </a:r>
                      <a:br>
                        <a:rPr lang="en-US" sz="800">
                          <a:effectLst/>
                        </a:rPr>
                      </a:br>
                      <a:r>
                        <a:rPr lang="en-US" sz="800">
                          <a:effectLst/>
                        </a:rPr>
                        <a:t>TCP</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103553487"/>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a:lnSpc>
                          <a:spcPct val="107000"/>
                        </a:lnSpc>
                        <a:spcBef>
                          <a:spcPts val="0"/>
                        </a:spcBef>
                        <a:spcAft>
                          <a:spcPts val="0"/>
                        </a:spcAft>
                      </a:pPr>
                      <a:r>
                        <a:rPr lang="en-US" sz="800" dirty="0" err="1">
                          <a:effectLst/>
                        </a:rPr>
                        <a:t>inproc</a:t>
                      </a:r>
                      <a:r>
                        <a:rPr lang="en-US" sz="800" dirty="0">
                          <a:effectLst/>
                        </a:rPr>
                        <a:t>, </a:t>
                      </a:r>
                      <a:r>
                        <a:rPr lang="en-US" sz="800" dirty="0" err="1">
                          <a:effectLst/>
                        </a:rPr>
                        <a:t>ipc</a:t>
                      </a:r>
                      <a:r>
                        <a:rPr lang="en-US" sz="800" dirty="0">
                          <a:effectLst/>
                        </a:rPr>
                        <a:t> and </a:t>
                      </a:r>
                      <a:r>
                        <a:rPr lang="en-US" sz="800" dirty="0" err="1">
                          <a:effectLst/>
                        </a:rPr>
                        <a:t>tcp</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rowSpan="2">
                  <a:txBody>
                    <a:bodyPr/>
                    <a:lstStyle/>
                    <a:p>
                      <a:pPr marL="0" marR="0">
                        <a:lnSpc>
                          <a:spcPct val="107000"/>
                        </a:lnSpc>
                        <a:spcBef>
                          <a:spcPts val="0"/>
                        </a:spcBef>
                        <a:spcAft>
                          <a:spcPts val="0"/>
                        </a:spcAft>
                      </a:pPr>
                      <a:r>
                        <a:rPr lang="en-US" sz="800">
                          <a:effectLst/>
                        </a:rPr>
                        <a:t>epgm, pgm</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11583017"/>
                  </a:ext>
                </a:extLst>
              </a:tr>
              <a:tr h="19231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800">
                          <a:effectLst/>
                        </a:rPr>
                        <a:t>NATS Protocol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NATS Cluster Protocol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20029853"/>
                  </a:ext>
                </a:extLst>
              </a:tr>
              <a:tr h="64613">
                <a:tc>
                  <a:txBody>
                    <a:bodyPr/>
                    <a:lstStyle/>
                    <a:p>
                      <a:pPr marL="0" marR="0">
                        <a:lnSpc>
                          <a:spcPct val="107000"/>
                        </a:lnSpc>
                        <a:spcBef>
                          <a:spcPts val="0"/>
                        </a:spcBef>
                        <a:spcAft>
                          <a:spcPts val="0"/>
                        </a:spcAft>
                      </a:pPr>
                      <a:r>
                        <a:rPr lang="en-US" sz="800">
                          <a:effectLst/>
                        </a:rPr>
                        <a:t>Interoperability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a:lnSpc>
                          <a:spcPct val="107000"/>
                        </a:lnSpc>
                      </a:pPr>
                      <a:endParaRPr lang="en-US" sz="800" dirty="0">
                        <a:effectLst/>
                        <a:latin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Yes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Yes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Yes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dirty="0">
                          <a:effectLst/>
                        </a:rPr>
                        <a:t>Yes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Yes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Partial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a:effectLst/>
                        </a:rPr>
                        <a:t>Yes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Yes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2187773312"/>
                  </a:ext>
                </a:extLst>
              </a:tr>
              <a:tr h="132227">
                <a:tc>
                  <a:txBody>
                    <a:bodyPr/>
                    <a:lstStyle/>
                    <a:p>
                      <a:pPr marL="0" marR="0">
                        <a:lnSpc>
                          <a:spcPct val="107000"/>
                        </a:lnSpc>
                        <a:spcBef>
                          <a:spcPts val="0"/>
                        </a:spcBef>
                        <a:spcAft>
                          <a:spcPts val="0"/>
                        </a:spcAft>
                      </a:pPr>
                      <a:r>
                        <a:rPr lang="en-US" sz="800">
                          <a:effectLst/>
                        </a:rPr>
                        <a:t>Data-Centric or Message Centric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Message – centric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Message - centric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Message - centric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Message - centric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dirty="0">
                          <a:effectLst/>
                        </a:rPr>
                        <a:t>Message </a:t>
                      </a:r>
                      <a:r>
                        <a:rPr lang="en-US" sz="800" dirty="0" smtClean="0">
                          <a:effectLst/>
                        </a:rPr>
                        <a:t>– </a:t>
                      </a:r>
                      <a:r>
                        <a:rPr lang="en-US" sz="800" dirty="0">
                          <a:effectLst/>
                        </a:rPr>
                        <a:t>centric</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Object - Centric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Message - centric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a:effectLst/>
                        </a:rPr>
                        <a:t>Message - centric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Message – centric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Data centric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3922101249"/>
                  </a:ext>
                </a:extLst>
              </a:tr>
              <a:tr h="470299">
                <a:tc>
                  <a:txBody>
                    <a:bodyPr/>
                    <a:lstStyle/>
                    <a:p>
                      <a:pPr marL="0" marR="0">
                        <a:lnSpc>
                          <a:spcPct val="107000"/>
                        </a:lnSpc>
                        <a:spcBef>
                          <a:spcPts val="0"/>
                        </a:spcBef>
                        <a:spcAft>
                          <a:spcPts val="0"/>
                        </a:spcAft>
                      </a:pPr>
                      <a:r>
                        <a:rPr lang="en-US" sz="800" dirty="0" err="1">
                          <a:effectLst/>
                        </a:rPr>
                        <a:t>QoS</a:t>
                      </a:r>
                      <a:r>
                        <a:rPr lang="en-US" sz="800" dirty="0">
                          <a:effectLst/>
                        </a:rPr>
                        <a:t> support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N/A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dirty="0" err="1">
                          <a:effectLst/>
                        </a:rPr>
                        <a:t>QoS</a:t>
                      </a:r>
                      <a:r>
                        <a:rPr lang="en-US" sz="800" dirty="0">
                          <a:effectLst/>
                        </a:rPr>
                        <a:t> 0 – </a:t>
                      </a:r>
                      <a:r>
                        <a:rPr lang="en-US" sz="800" dirty="0" err="1">
                          <a:effectLst/>
                        </a:rPr>
                        <a:t>Atmost</a:t>
                      </a:r>
                      <a:r>
                        <a:rPr lang="en-US" sz="800" dirty="0">
                          <a:effectLst/>
                        </a:rPr>
                        <a:t> once,</a:t>
                      </a:r>
                    </a:p>
                    <a:p>
                      <a:pPr marL="0" marR="0">
                        <a:lnSpc>
                          <a:spcPct val="107000"/>
                        </a:lnSpc>
                        <a:spcBef>
                          <a:spcPts val="0"/>
                        </a:spcBef>
                        <a:spcAft>
                          <a:spcPts val="0"/>
                        </a:spcAft>
                      </a:pPr>
                      <a:r>
                        <a:rPr lang="en-US" sz="800" dirty="0" err="1">
                          <a:effectLst/>
                        </a:rPr>
                        <a:t>QoS</a:t>
                      </a:r>
                      <a:r>
                        <a:rPr lang="en-US" sz="800" dirty="0">
                          <a:effectLst/>
                        </a:rPr>
                        <a:t> 1 – </a:t>
                      </a:r>
                      <a:r>
                        <a:rPr lang="en-US" sz="800" dirty="0" err="1">
                          <a:effectLst/>
                        </a:rPr>
                        <a:t>Atleast</a:t>
                      </a:r>
                      <a:r>
                        <a:rPr lang="en-US" sz="800" dirty="0">
                          <a:effectLst/>
                        </a:rPr>
                        <a:t> once</a:t>
                      </a:r>
                    </a:p>
                    <a:p>
                      <a:pPr marL="0" marR="0">
                        <a:lnSpc>
                          <a:spcPct val="107000"/>
                        </a:lnSpc>
                        <a:spcBef>
                          <a:spcPts val="0"/>
                        </a:spcBef>
                        <a:spcAft>
                          <a:spcPts val="0"/>
                        </a:spcAft>
                      </a:pPr>
                      <a:r>
                        <a:rPr lang="en-US" sz="800" dirty="0" err="1">
                          <a:effectLst/>
                        </a:rPr>
                        <a:t>QoS</a:t>
                      </a:r>
                      <a:r>
                        <a:rPr lang="en-US" sz="800" dirty="0">
                          <a:effectLst/>
                        </a:rPr>
                        <a:t> 2 – Exactly once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Messages can be marked as Confirmable , Non-confirmable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dirty="0">
                          <a:effectLst/>
                        </a:rPr>
                        <a:t>N/A</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Broker_based_Transport_QoS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At least once - default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a:effectLst/>
                        </a:rPr>
                        <a:t>At most once (NATS Core)</a:t>
                      </a:r>
                    </a:p>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1. Atmost once</a:t>
                      </a:r>
                    </a:p>
                    <a:p>
                      <a:pPr marL="0" marR="0">
                        <a:lnSpc>
                          <a:spcPct val="107000"/>
                        </a:lnSpc>
                        <a:spcBef>
                          <a:spcPts val="0"/>
                        </a:spcBef>
                        <a:spcAft>
                          <a:spcPts val="0"/>
                        </a:spcAft>
                      </a:pPr>
                      <a:r>
                        <a:rPr lang="en-US" sz="800">
                          <a:effectLst/>
                        </a:rPr>
                        <a:t>2. Atleast once</a:t>
                      </a:r>
                    </a:p>
                    <a:p>
                      <a:pPr marL="0" marR="0">
                        <a:lnSpc>
                          <a:spcPct val="107000"/>
                        </a:lnSpc>
                        <a:spcBef>
                          <a:spcPts val="0"/>
                        </a:spcBef>
                        <a:spcAft>
                          <a:spcPts val="0"/>
                        </a:spcAft>
                      </a:pPr>
                      <a:r>
                        <a:rPr lang="en-US" sz="800">
                          <a:effectLst/>
                        </a:rPr>
                        <a:t>3. Exactly once</a:t>
                      </a:r>
                    </a:p>
                    <a:p>
                      <a:pPr marL="457200" marR="0">
                        <a:lnSpc>
                          <a:spcPct val="107000"/>
                        </a:lnSpc>
                        <a:spcBef>
                          <a:spcPts val="0"/>
                        </a:spcBef>
                        <a:spcAft>
                          <a:spcPts val="0"/>
                        </a:spcAft>
                      </a:pPr>
                      <a:r>
                        <a:rPr lang="en-US" sz="800">
                          <a:effectLst/>
                        </a:rPr>
                        <a:t>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22 QoS. Classes include Reliability, History and Durability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3335410796"/>
                  </a:ext>
                </a:extLst>
              </a:tr>
              <a:tr h="199842">
                <a:tc>
                  <a:txBody>
                    <a:bodyPr/>
                    <a:lstStyle/>
                    <a:p>
                      <a:pPr marL="0" marR="0">
                        <a:lnSpc>
                          <a:spcPct val="107000"/>
                        </a:lnSpc>
                        <a:spcBef>
                          <a:spcPts val="0"/>
                        </a:spcBef>
                        <a:spcAft>
                          <a:spcPts val="0"/>
                        </a:spcAft>
                      </a:pPr>
                      <a:r>
                        <a:rPr lang="en-US" sz="800">
                          <a:effectLst/>
                        </a:rPr>
                        <a:t>Encoding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Configurable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Binary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Binary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Binary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dirty="0">
                          <a:effectLst/>
                        </a:rPr>
                        <a:t>Binary?</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dirty="0">
                          <a:effectLst/>
                        </a:rPr>
                        <a:t>OPC UA Binary, OPC UA XML and OPC UA JSON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N/A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a:effectLst/>
                        </a:rPr>
                        <a:t>Plain text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N/A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Binary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2142368522"/>
                  </a:ext>
                </a:extLst>
              </a:tr>
              <a:tr h="132227">
                <a:tc>
                  <a:txBody>
                    <a:bodyPr/>
                    <a:lstStyle/>
                    <a:p>
                      <a:pPr marL="0" marR="0">
                        <a:lnSpc>
                          <a:spcPct val="107000"/>
                        </a:lnSpc>
                        <a:spcBef>
                          <a:spcPts val="0"/>
                        </a:spcBef>
                        <a:spcAft>
                          <a:spcPts val="0"/>
                        </a:spcAft>
                      </a:pPr>
                      <a:r>
                        <a:rPr lang="en-US" sz="800">
                          <a:effectLst/>
                        </a:rPr>
                        <a:t>Standard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IETF</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ISO/IEC 19464:2014;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OASIS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IETF/ RFC - 5741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dirty="0">
                          <a:effectLst/>
                        </a:rPr>
                        <a:t>N/A</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dirty="0">
                          <a:effectLst/>
                        </a:rPr>
                        <a:t>OPC 10000-1 10000-14</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N/A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a:effectLst/>
                        </a:rPr>
                        <a:t>NATS 2.0 (Recent version)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OMG DDS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2424237642"/>
                  </a:ext>
                </a:extLst>
              </a:tr>
              <a:tr h="537914">
                <a:tc>
                  <a:txBody>
                    <a:bodyPr/>
                    <a:lstStyle/>
                    <a:p>
                      <a:pPr marL="0" marR="0">
                        <a:lnSpc>
                          <a:spcPct val="107000"/>
                        </a:lnSpc>
                        <a:spcBef>
                          <a:spcPts val="0"/>
                        </a:spcBef>
                        <a:spcAft>
                          <a:spcPts val="0"/>
                        </a:spcAft>
                      </a:pPr>
                      <a:r>
                        <a:rPr lang="en-US" sz="800" dirty="0">
                          <a:effectLst/>
                        </a:rPr>
                        <a:t>Security support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Authentication -  certificate, TLSA, certificate trust database.</a:t>
                      </a:r>
                    </a:p>
                    <a:p>
                      <a:pPr marL="0" marR="0">
                        <a:lnSpc>
                          <a:spcPct val="107000"/>
                        </a:lnSpc>
                        <a:spcBef>
                          <a:spcPts val="0"/>
                        </a:spcBef>
                        <a:spcAft>
                          <a:spcPts val="0"/>
                        </a:spcAft>
                      </a:pPr>
                      <a:r>
                        <a:rPr lang="en-US" sz="800">
                          <a:effectLst/>
                        </a:rPr>
                        <a:t>Encryption - TLS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Authentication – SASL,</a:t>
                      </a:r>
                    </a:p>
                    <a:p>
                      <a:pPr marL="0" marR="0">
                        <a:lnSpc>
                          <a:spcPct val="107000"/>
                        </a:lnSpc>
                        <a:spcBef>
                          <a:spcPts val="0"/>
                        </a:spcBef>
                        <a:spcAft>
                          <a:spcPts val="0"/>
                        </a:spcAft>
                      </a:pPr>
                      <a:r>
                        <a:rPr lang="en-US" sz="800">
                          <a:effectLst/>
                        </a:rPr>
                        <a:t>Encryption – TLS/SSL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Authentication – user name / password, OAuth, Certification</a:t>
                      </a:r>
                    </a:p>
                    <a:p>
                      <a:pPr marL="0" marR="0">
                        <a:lnSpc>
                          <a:spcPct val="107000"/>
                        </a:lnSpc>
                        <a:spcBef>
                          <a:spcPts val="0"/>
                        </a:spcBef>
                        <a:spcAft>
                          <a:spcPts val="0"/>
                        </a:spcAft>
                      </a:pPr>
                      <a:r>
                        <a:rPr lang="en-US" sz="800">
                          <a:effectLst/>
                        </a:rPr>
                        <a:t>Encryption – TLS/SSL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DTLS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dirty="0" err="1">
                          <a:effectLst/>
                        </a:rPr>
                        <a:t>CurveZMQ</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Authentication – certificate, TLSA, certificate trust database. Encryption – Basic256, Basic256Sha256; configurable [9]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TLS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a:effectLst/>
                        </a:rPr>
                        <a:t>Authentication – user/password, token, NKey, User Credentials file</a:t>
                      </a:r>
                    </a:p>
                    <a:p>
                      <a:pPr marL="0" marR="0">
                        <a:lnSpc>
                          <a:spcPct val="107000"/>
                        </a:lnSpc>
                        <a:spcBef>
                          <a:spcPts val="0"/>
                        </a:spcBef>
                        <a:spcAft>
                          <a:spcPts val="0"/>
                        </a:spcAft>
                      </a:pPr>
                      <a:r>
                        <a:rPr lang="en-US" sz="800">
                          <a:effectLst/>
                        </a:rPr>
                        <a:t>Encryption - TLS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Implementation specific. </a:t>
                      </a:r>
                      <a:br>
                        <a:rPr lang="en-US" sz="800">
                          <a:effectLst/>
                        </a:rPr>
                      </a:br>
                      <a:r>
                        <a:rPr lang="en-US" sz="800">
                          <a:effectLst/>
                        </a:rPr>
                        <a:t>Access control – Proprietary,</a:t>
                      </a:r>
                      <a:br>
                        <a:rPr lang="en-US" sz="800">
                          <a:effectLst/>
                        </a:rPr>
                      </a:br>
                      <a:r>
                        <a:rPr lang="en-US" sz="800">
                          <a:effectLst/>
                        </a:rPr>
                        <a:t>Encryption – TLS / SSL</a:t>
                      </a:r>
                      <a:br>
                        <a:rPr lang="en-US" sz="800">
                          <a:effectLst/>
                        </a:rPr>
                      </a:b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619450923"/>
                  </a:ext>
                </a:extLst>
              </a:tr>
              <a:tr h="335070">
                <a:tc>
                  <a:txBody>
                    <a:bodyPr/>
                    <a:lstStyle/>
                    <a:p>
                      <a:pPr marL="0" marR="0">
                        <a:lnSpc>
                          <a:spcPct val="107000"/>
                        </a:lnSpc>
                        <a:spcBef>
                          <a:spcPts val="0"/>
                        </a:spcBef>
                        <a:spcAft>
                          <a:spcPts val="0"/>
                        </a:spcAft>
                      </a:pPr>
                      <a:r>
                        <a:rPr lang="en-US" sz="800" dirty="0">
                          <a:effectLst/>
                        </a:rPr>
                        <a:t>Additional Remarks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dirty="0">
                          <a:effectLst/>
                        </a:rPr>
                        <a:t>Publish Subscribe version is recent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dirty="0">
                          <a:effectLst/>
                        </a:rPr>
                        <a:t>Interoperable because implementations are running the same code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Designed for device interoperability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gridSpan="2">
                  <a:txBody>
                    <a:bodyPr/>
                    <a:lstStyle/>
                    <a:p>
                      <a:pPr marL="0" marR="0">
                        <a:lnSpc>
                          <a:spcPct val="107000"/>
                        </a:lnSpc>
                        <a:spcBef>
                          <a:spcPts val="0"/>
                        </a:spcBef>
                        <a:spcAft>
                          <a:spcPts val="0"/>
                        </a:spcAft>
                      </a:pPr>
                      <a:r>
                        <a:rPr lang="en-US" sz="800" dirty="0">
                          <a:effectLst/>
                        </a:rPr>
                        <a:t>For cloud native applications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hMerge="1">
                  <a:txBody>
                    <a:bodyPr/>
                    <a:lstStyle/>
                    <a:p>
                      <a:endParaRPr lang="en-US"/>
                    </a:p>
                  </a:txBody>
                  <a:tcPr/>
                </a:tc>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tc>
                  <a:txBody>
                    <a:bodyPr/>
                    <a:lstStyle/>
                    <a:p>
                      <a:pPr marL="0" marR="0">
                        <a:lnSpc>
                          <a:spcPct val="107000"/>
                        </a:lnSpc>
                        <a:spcBef>
                          <a:spcPts val="0"/>
                        </a:spcBef>
                        <a:spcAft>
                          <a:spcPts val="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9865" marR="19865" marT="0" marB="0" anchor="ctr"/>
                </a:tc>
                <a:extLst>
                  <a:ext uri="{0D108BD9-81ED-4DB2-BD59-A6C34878D82A}">
                    <a16:rowId xmlns:a16="http://schemas.microsoft.com/office/drawing/2014/main" val="2771522613"/>
                  </a:ext>
                </a:extLst>
              </a:tr>
            </a:tbl>
          </a:graphicData>
        </a:graphic>
      </p:graphicFrame>
      <p:sp>
        <p:nvSpPr>
          <p:cNvPr id="10" name="TextBox 9"/>
          <p:cNvSpPr txBox="1"/>
          <p:nvPr/>
        </p:nvSpPr>
        <p:spPr>
          <a:xfrm>
            <a:off x="581891" y="99753"/>
            <a:ext cx="11247120" cy="707886"/>
          </a:xfrm>
          <a:prstGeom prst="rect">
            <a:avLst/>
          </a:prstGeom>
          <a:noFill/>
        </p:spPr>
        <p:txBody>
          <a:bodyPr wrap="square" rtlCol="0">
            <a:spAutoFit/>
          </a:bodyPr>
          <a:lstStyle/>
          <a:p>
            <a:pPr algn="ctr"/>
            <a:r>
              <a:rPr lang="en-US" sz="4000" dirty="0" smtClean="0"/>
              <a:t>Qualitative Comparison of Middleware</a:t>
            </a:r>
            <a:endParaRPr lang="en-US" sz="4000" dirty="0"/>
          </a:p>
        </p:txBody>
      </p:sp>
    </p:spTree>
    <p:extLst>
      <p:ext uri="{BB962C8B-B14F-4D97-AF65-F5344CB8AC3E}">
        <p14:creationId xmlns:p14="http://schemas.microsoft.com/office/powerpoint/2010/main" val="20556466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Application Latency vs Packet Size</a:t>
            </a:r>
            <a:endParaRPr lang="en-US" dirty="0"/>
          </a:p>
        </p:txBody>
      </p:sp>
      <p:sp>
        <p:nvSpPr>
          <p:cNvPr id="6" name="Text Placeholder 5"/>
          <p:cNvSpPr>
            <a:spLocks noGrp="1"/>
          </p:cNvSpPr>
          <p:nvPr>
            <p:ph type="body" idx="1"/>
          </p:nvPr>
        </p:nvSpPr>
        <p:spPr>
          <a:xfrm>
            <a:off x="839788" y="1681163"/>
            <a:ext cx="3228873" cy="823912"/>
          </a:xfrm>
        </p:spPr>
        <p:txBody>
          <a:bodyPr/>
          <a:lstStyle/>
          <a:p>
            <a:pPr algn="ctr"/>
            <a:r>
              <a:rPr lang="en-US" dirty="0" smtClean="0"/>
              <a:t>OPC UA </a:t>
            </a:r>
            <a:r>
              <a:rPr lang="en-US" dirty="0" err="1" smtClean="0"/>
              <a:t>PubSub</a:t>
            </a:r>
            <a:r>
              <a:rPr lang="en-US" dirty="0" smtClean="0"/>
              <a:t> – UDP</a:t>
            </a:r>
            <a:endParaRPr lang="en-US" dirty="0"/>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3002181"/>
            <a:ext cx="3228975" cy="2690376"/>
          </a:xfrm>
        </p:spPr>
      </p:pic>
      <p:sp>
        <p:nvSpPr>
          <p:cNvPr id="10" name="Text Placeholder 5"/>
          <p:cNvSpPr>
            <a:spLocks noGrp="1"/>
          </p:cNvSpPr>
          <p:nvPr>
            <p:ph type="body" sz="quarter" idx="3"/>
          </p:nvPr>
        </p:nvSpPr>
        <p:spPr>
          <a:xfrm>
            <a:off x="4595515" y="1690688"/>
            <a:ext cx="3254928" cy="823912"/>
          </a:xfrm>
        </p:spPr>
        <p:txBody>
          <a:bodyPr/>
          <a:lstStyle/>
          <a:p>
            <a:r>
              <a:rPr lang="en-US" dirty="0" smtClean="0"/>
              <a:t>MQTT – Qos0</a:t>
            </a:r>
            <a:endParaRPr lang="en-US" dirty="0"/>
          </a:p>
        </p:txBody>
      </p:sp>
      <p:pic>
        <p:nvPicPr>
          <p:cNvPr id="3" name="Content Placeholder 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488810" y="3002181"/>
            <a:ext cx="3225494" cy="2714236"/>
          </a:xfrm>
        </p:spPr>
      </p:pic>
      <p:pic>
        <p:nvPicPr>
          <p:cNvPr id="8" name="Content Placeholder 7"/>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8134351" y="3036693"/>
            <a:ext cx="3221037" cy="2673350"/>
          </a:xfrm>
        </p:spPr>
      </p:pic>
      <p:sp>
        <p:nvSpPr>
          <p:cNvPr id="9" name="Text Placeholder 5"/>
          <p:cNvSpPr txBox="1">
            <a:spLocks/>
          </p:cNvSpPr>
          <p:nvPr/>
        </p:nvSpPr>
        <p:spPr>
          <a:xfrm>
            <a:off x="8134351" y="1681163"/>
            <a:ext cx="325492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smtClean="0"/>
              <a:t>DDS</a:t>
            </a:r>
            <a:endParaRPr lang="en-US" dirty="0"/>
          </a:p>
        </p:txBody>
      </p:sp>
    </p:spTree>
    <p:extLst>
      <p:ext uri="{BB962C8B-B14F-4D97-AF65-F5344CB8AC3E}">
        <p14:creationId xmlns:p14="http://schemas.microsoft.com/office/powerpoint/2010/main" val="26304794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Application Latency vs Interval</a:t>
            </a:r>
            <a:endParaRPr lang="en-US" dirty="0"/>
          </a:p>
        </p:txBody>
      </p:sp>
      <p:sp>
        <p:nvSpPr>
          <p:cNvPr id="6" name="Text Placeholder 5"/>
          <p:cNvSpPr>
            <a:spLocks noGrp="1"/>
          </p:cNvSpPr>
          <p:nvPr>
            <p:ph type="body" idx="1"/>
          </p:nvPr>
        </p:nvSpPr>
        <p:spPr>
          <a:xfrm>
            <a:off x="839788" y="1681163"/>
            <a:ext cx="3228873" cy="823912"/>
          </a:xfrm>
        </p:spPr>
        <p:txBody>
          <a:bodyPr/>
          <a:lstStyle/>
          <a:p>
            <a:pPr algn="ctr"/>
            <a:r>
              <a:rPr lang="en-US" dirty="0" smtClean="0"/>
              <a:t>OPC UA </a:t>
            </a:r>
            <a:r>
              <a:rPr lang="en-US" dirty="0" err="1" smtClean="0"/>
              <a:t>PubSub</a:t>
            </a:r>
            <a:r>
              <a:rPr lang="en-US" dirty="0" smtClean="0"/>
              <a:t> – UDP</a:t>
            </a:r>
            <a:endParaRPr lang="en-US" dirty="0"/>
          </a:p>
        </p:txBody>
      </p:sp>
      <p:pic>
        <p:nvPicPr>
          <p:cNvPr id="4" name="Content Placeholder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345498" y="3146048"/>
            <a:ext cx="3225494" cy="2697610"/>
          </a:xfrm>
        </p:spPr>
      </p:pic>
      <p:sp>
        <p:nvSpPr>
          <p:cNvPr id="10" name="Text Placeholder 5"/>
          <p:cNvSpPr>
            <a:spLocks noGrp="1"/>
          </p:cNvSpPr>
          <p:nvPr>
            <p:ph type="body" sz="quarter" idx="3"/>
          </p:nvPr>
        </p:nvSpPr>
        <p:spPr>
          <a:xfrm>
            <a:off x="4345498" y="1690688"/>
            <a:ext cx="3254928" cy="823912"/>
          </a:xfrm>
        </p:spPr>
        <p:txBody>
          <a:bodyPr/>
          <a:lstStyle/>
          <a:p>
            <a:pPr algn="ctr"/>
            <a:r>
              <a:rPr lang="en-US" dirty="0" smtClean="0"/>
              <a:t>MQTT – Qos0</a:t>
            </a:r>
            <a:endParaRPr lang="en-US" dirty="0"/>
          </a:p>
        </p:txBody>
      </p:sp>
      <p:pic>
        <p:nvPicPr>
          <p:cNvPr id="7" name="Content Placeholder 6"/>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8222763" y="3146048"/>
            <a:ext cx="3225494" cy="2697610"/>
          </a:xfrm>
        </p:spPr>
      </p:pic>
      <p:pic>
        <p:nvPicPr>
          <p:cNvPr id="14" name="Content Placeholder 13"/>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899267" y="3146048"/>
            <a:ext cx="3109913" cy="2697162"/>
          </a:xfrm>
        </p:spPr>
      </p:pic>
      <p:sp>
        <p:nvSpPr>
          <p:cNvPr id="9" name="Text Placeholder 5"/>
          <p:cNvSpPr txBox="1">
            <a:spLocks/>
          </p:cNvSpPr>
          <p:nvPr/>
        </p:nvSpPr>
        <p:spPr>
          <a:xfrm>
            <a:off x="8193329" y="1690688"/>
            <a:ext cx="325492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smtClean="0"/>
              <a:t>DDS</a:t>
            </a:r>
            <a:endParaRPr lang="en-US" dirty="0"/>
          </a:p>
        </p:txBody>
      </p:sp>
    </p:spTree>
    <p:extLst>
      <p:ext uri="{BB962C8B-B14F-4D97-AF65-F5344CB8AC3E}">
        <p14:creationId xmlns:p14="http://schemas.microsoft.com/office/powerpoint/2010/main" val="28091926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Publisher Throughput vs Packet Size (Mbps)</a:t>
            </a:r>
            <a:endParaRPr lang="en-US" dirty="0"/>
          </a:p>
        </p:txBody>
      </p:sp>
      <p:sp>
        <p:nvSpPr>
          <p:cNvPr id="6" name="Text Placeholder 5"/>
          <p:cNvSpPr>
            <a:spLocks noGrp="1"/>
          </p:cNvSpPr>
          <p:nvPr>
            <p:ph type="body" idx="1"/>
          </p:nvPr>
        </p:nvSpPr>
        <p:spPr>
          <a:xfrm>
            <a:off x="839788" y="1681163"/>
            <a:ext cx="3228873" cy="823912"/>
          </a:xfrm>
        </p:spPr>
        <p:txBody>
          <a:bodyPr/>
          <a:lstStyle/>
          <a:p>
            <a:pPr algn="ctr"/>
            <a:r>
              <a:rPr lang="en-US" dirty="0" smtClean="0"/>
              <a:t>OPC UA </a:t>
            </a:r>
            <a:r>
              <a:rPr lang="en-US" dirty="0" err="1" smtClean="0"/>
              <a:t>PubSub</a:t>
            </a:r>
            <a:r>
              <a:rPr lang="en-US" dirty="0" smtClean="0"/>
              <a:t> – UDP</a:t>
            </a:r>
            <a:endParaRPr lang="en-US" dirty="0"/>
          </a:p>
        </p:txBody>
      </p:sp>
      <p:pic>
        <p:nvPicPr>
          <p:cNvPr id="13" name="Content Placeholder 12"/>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839788" y="2996852"/>
            <a:ext cx="3228975" cy="2701033"/>
          </a:xfrm>
        </p:spPr>
      </p:pic>
      <p:sp>
        <p:nvSpPr>
          <p:cNvPr id="10" name="Text Placeholder 5"/>
          <p:cNvSpPr>
            <a:spLocks noGrp="1"/>
          </p:cNvSpPr>
          <p:nvPr>
            <p:ph type="body" sz="quarter" idx="3"/>
          </p:nvPr>
        </p:nvSpPr>
        <p:spPr>
          <a:xfrm>
            <a:off x="4345498" y="1690688"/>
            <a:ext cx="3254928" cy="823912"/>
          </a:xfrm>
        </p:spPr>
        <p:txBody>
          <a:bodyPr/>
          <a:lstStyle/>
          <a:p>
            <a:pPr algn="ctr"/>
            <a:r>
              <a:rPr lang="en-US" dirty="0" smtClean="0"/>
              <a:t>MQTT – Qos0</a:t>
            </a:r>
            <a:endParaRPr lang="en-US" dirty="0"/>
          </a:p>
        </p:txBody>
      </p:sp>
      <p:pic>
        <p:nvPicPr>
          <p:cNvPr id="14" name="Content Placeholder 13"/>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4482763" y="2979492"/>
            <a:ext cx="3229650" cy="2718393"/>
          </a:xfrm>
        </p:spPr>
      </p:pic>
      <p:pic>
        <p:nvPicPr>
          <p:cNvPr id="15" name="Content Placeholder 14"/>
          <p:cNvPicPr>
            <a:picLocks noGrp="1" noChangeAspect="1"/>
          </p:cNvPicPr>
          <p:nvPr>
            <p:ph sz="half" idx="4294967295"/>
          </p:nvPr>
        </p:nvPicPr>
        <p:blipFill>
          <a:blip r:embed="rId5" cstate="print">
            <a:extLst>
              <a:ext uri="{28A0092B-C50C-407E-A947-70E740481C1C}">
                <a14:useLocalDpi xmlns:a14="http://schemas.microsoft.com/office/drawing/2010/main" val="0"/>
              </a:ext>
            </a:extLst>
          </a:blip>
          <a:stretch>
            <a:fillRect/>
          </a:stretch>
        </p:blipFill>
        <p:spPr>
          <a:xfrm>
            <a:off x="8126413" y="2979491"/>
            <a:ext cx="3228975" cy="2718393"/>
          </a:xfrm>
        </p:spPr>
      </p:pic>
      <p:sp>
        <p:nvSpPr>
          <p:cNvPr id="9" name="Text Placeholder 5"/>
          <p:cNvSpPr txBox="1">
            <a:spLocks/>
          </p:cNvSpPr>
          <p:nvPr/>
        </p:nvSpPr>
        <p:spPr>
          <a:xfrm>
            <a:off x="8100460" y="1681010"/>
            <a:ext cx="325492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smtClean="0"/>
              <a:t>DDS</a:t>
            </a:r>
            <a:endParaRPr lang="en-US" dirty="0"/>
          </a:p>
        </p:txBody>
      </p:sp>
    </p:spTree>
    <p:extLst>
      <p:ext uri="{BB962C8B-B14F-4D97-AF65-F5344CB8AC3E}">
        <p14:creationId xmlns:p14="http://schemas.microsoft.com/office/powerpoint/2010/main" val="39297785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Subscriber Throughput vs Packet Size (Mbps)</a:t>
            </a:r>
            <a:endParaRPr lang="en-US" dirty="0"/>
          </a:p>
        </p:txBody>
      </p:sp>
      <p:sp>
        <p:nvSpPr>
          <p:cNvPr id="6" name="Text Placeholder 5"/>
          <p:cNvSpPr>
            <a:spLocks noGrp="1"/>
          </p:cNvSpPr>
          <p:nvPr>
            <p:ph type="body" idx="1"/>
          </p:nvPr>
        </p:nvSpPr>
        <p:spPr>
          <a:xfrm>
            <a:off x="839788" y="1681163"/>
            <a:ext cx="3228873" cy="823912"/>
          </a:xfrm>
        </p:spPr>
        <p:txBody>
          <a:bodyPr/>
          <a:lstStyle/>
          <a:p>
            <a:r>
              <a:rPr lang="en-US" dirty="0" smtClean="0"/>
              <a:t>OPC UA </a:t>
            </a:r>
            <a:r>
              <a:rPr lang="en-US" dirty="0" err="1" smtClean="0"/>
              <a:t>PubSub</a:t>
            </a:r>
            <a:r>
              <a:rPr lang="en-US" dirty="0" smtClean="0"/>
              <a:t> – UDP</a:t>
            </a:r>
            <a:endParaRPr lang="en-US" dirty="0"/>
          </a:p>
        </p:txBody>
      </p:sp>
      <p:pic>
        <p:nvPicPr>
          <p:cNvPr id="4" name="Content Placeholder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686" y="3016251"/>
            <a:ext cx="3228975" cy="2701033"/>
          </a:xfrm>
        </p:spPr>
      </p:pic>
      <p:sp>
        <p:nvSpPr>
          <p:cNvPr id="10" name="Text Placeholder 5"/>
          <p:cNvSpPr>
            <a:spLocks noGrp="1"/>
          </p:cNvSpPr>
          <p:nvPr>
            <p:ph type="body" sz="quarter" idx="3"/>
          </p:nvPr>
        </p:nvSpPr>
        <p:spPr>
          <a:xfrm>
            <a:off x="4345498" y="1690688"/>
            <a:ext cx="3254928" cy="823912"/>
          </a:xfrm>
        </p:spPr>
        <p:txBody>
          <a:bodyPr/>
          <a:lstStyle/>
          <a:p>
            <a:pPr algn="ctr"/>
            <a:r>
              <a:rPr lang="en-US" dirty="0" smtClean="0"/>
              <a:t>MQTT – Qos0</a:t>
            </a:r>
            <a:endParaRPr lang="en-US" dirty="0"/>
          </a:p>
        </p:txBody>
      </p:sp>
      <p:pic>
        <p:nvPicPr>
          <p:cNvPr id="3" name="Content Placeholder 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482763" y="3016251"/>
            <a:ext cx="3229650" cy="2718393"/>
          </a:xfrm>
        </p:spPr>
      </p:pic>
      <p:pic>
        <p:nvPicPr>
          <p:cNvPr id="2" name="Content Placeholder 1"/>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8126413" y="3016251"/>
            <a:ext cx="3228975" cy="2719388"/>
          </a:xfrm>
        </p:spPr>
      </p:pic>
      <p:sp>
        <p:nvSpPr>
          <p:cNvPr id="9" name="Text Placeholder 5"/>
          <p:cNvSpPr txBox="1">
            <a:spLocks/>
          </p:cNvSpPr>
          <p:nvPr/>
        </p:nvSpPr>
        <p:spPr>
          <a:xfrm>
            <a:off x="8100460" y="1690688"/>
            <a:ext cx="325492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smtClean="0"/>
              <a:t>DDS</a:t>
            </a:r>
            <a:endParaRPr lang="en-US" dirty="0"/>
          </a:p>
        </p:txBody>
      </p:sp>
    </p:spTree>
    <p:extLst>
      <p:ext uri="{BB962C8B-B14F-4D97-AF65-F5344CB8AC3E}">
        <p14:creationId xmlns:p14="http://schemas.microsoft.com/office/powerpoint/2010/main" val="20359886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365125"/>
            <a:ext cx="10515600" cy="1227701"/>
          </a:xfrm>
        </p:spPr>
        <p:txBody>
          <a:bodyPr>
            <a:normAutofit fontScale="90000"/>
          </a:bodyPr>
          <a:lstStyle/>
          <a:p>
            <a:r>
              <a:rPr lang="en-US" dirty="0"/>
              <a:t>Publisher Throughput vs Packet Size (</a:t>
            </a:r>
            <a:r>
              <a:rPr lang="en-US" dirty="0" err="1" smtClean="0"/>
              <a:t>Msgs</a:t>
            </a:r>
            <a:r>
              <a:rPr lang="en-US" dirty="0" smtClean="0"/>
              <a:t>/sec)</a:t>
            </a:r>
            <a:endParaRPr lang="en-US" dirty="0"/>
          </a:p>
        </p:txBody>
      </p:sp>
      <p:sp>
        <p:nvSpPr>
          <p:cNvPr id="6" name="Text Placeholder 5"/>
          <p:cNvSpPr>
            <a:spLocks noGrp="1"/>
          </p:cNvSpPr>
          <p:nvPr>
            <p:ph type="body" idx="1"/>
          </p:nvPr>
        </p:nvSpPr>
        <p:spPr>
          <a:xfrm>
            <a:off x="839788" y="1681163"/>
            <a:ext cx="3228873" cy="823912"/>
          </a:xfrm>
        </p:spPr>
        <p:txBody>
          <a:bodyPr/>
          <a:lstStyle/>
          <a:p>
            <a:pPr algn="ctr"/>
            <a:r>
              <a:rPr lang="en-US" dirty="0" smtClean="0"/>
              <a:t>OPC UA </a:t>
            </a:r>
            <a:r>
              <a:rPr lang="en-US" dirty="0" err="1" smtClean="0"/>
              <a:t>PubSub</a:t>
            </a:r>
            <a:r>
              <a:rPr lang="en-US" dirty="0" smtClean="0"/>
              <a:t> – UDP</a:t>
            </a:r>
            <a:endParaRPr lang="en-US" dirty="0"/>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129894" y="2836532"/>
            <a:ext cx="3225494" cy="2820608"/>
          </a:xfrm>
        </p:spPr>
      </p:pic>
      <p:sp>
        <p:nvSpPr>
          <p:cNvPr id="10" name="Text Placeholder 5"/>
          <p:cNvSpPr>
            <a:spLocks noGrp="1"/>
          </p:cNvSpPr>
          <p:nvPr>
            <p:ph type="body" sz="quarter" idx="3"/>
          </p:nvPr>
        </p:nvSpPr>
        <p:spPr>
          <a:xfrm>
            <a:off x="4345498" y="1690688"/>
            <a:ext cx="3254928" cy="823912"/>
          </a:xfrm>
        </p:spPr>
        <p:txBody>
          <a:bodyPr/>
          <a:lstStyle/>
          <a:p>
            <a:pPr algn="ctr"/>
            <a:r>
              <a:rPr lang="en-US" dirty="0" smtClean="0"/>
              <a:t>MQTT – Qos0</a:t>
            </a:r>
            <a:endParaRPr lang="en-US" dirty="0"/>
          </a:p>
        </p:txBody>
      </p:sp>
      <p:sp>
        <p:nvSpPr>
          <p:cNvPr id="13" name="Text Placeholder 5"/>
          <p:cNvSpPr txBox="1">
            <a:spLocks/>
          </p:cNvSpPr>
          <p:nvPr/>
        </p:nvSpPr>
        <p:spPr>
          <a:xfrm>
            <a:off x="8100460" y="1680703"/>
            <a:ext cx="325492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smtClean="0"/>
              <a:t>DDS</a:t>
            </a:r>
            <a:endParaRPr lang="en-US" dirty="0"/>
          </a:p>
        </p:txBody>
      </p:sp>
      <p:pic>
        <p:nvPicPr>
          <p:cNvPr id="15" name="Content Placeholder 14"/>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839788" y="2836532"/>
            <a:ext cx="3228873" cy="2712146"/>
          </a:xfr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0111" y="2836532"/>
            <a:ext cx="3334954" cy="2820608"/>
          </a:xfrm>
          <a:prstGeom prst="rect">
            <a:avLst/>
          </a:prstGeom>
        </p:spPr>
      </p:pic>
    </p:spTree>
    <p:extLst>
      <p:ext uri="{BB962C8B-B14F-4D97-AF65-F5344CB8AC3E}">
        <p14:creationId xmlns:p14="http://schemas.microsoft.com/office/powerpoint/2010/main" val="3256538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Introduction to Middleware</a:t>
            </a:r>
            <a:endParaRPr lang="en-US" dirty="0"/>
          </a:p>
        </p:txBody>
      </p:sp>
      <p:sp>
        <p:nvSpPr>
          <p:cNvPr id="3" name="Content Placeholder 2"/>
          <p:cNvSpPr>
            <a:spLocks noGrp="1"/>
          </p:cNvSpPr>
          <p:nvPr>
            <p:ph idx="1"/>
          </p:nvPr>
        </p:nvSpPr>
        <p:spPr>
          <a:xfrm>
            <a:off x="838200" y="1845289"/>
            <a:ext cx="10515600" cy="4351338"/>
          </a:xfrm>
        </p:spPr>
        <p:txBody>
          <a:bodyPr/>
          <a:lstStyle/>
          <a:p>
            <a:r>
              <a:rPr lang="en-US" dirty="0" smtClean="0"/>
              <a:t>Communication Paradigms</a:t>
            </a:r>
          </a:p>
          <a:p>
            <a:r>
              <a:rPr lang="en-US" dirty="0" smtClean="0"/>
              <a:t>Middleware variants</a:t>
            </a:r>
          </a:p>
          <a:p>
            <a:r>
              <a:rPr lang="en-US" dirty="0" smtClean="0"/>
              <a:t>Requirements </a:t>
            </a:r>
            <a:r>
              <a:rPr lang="en-US" dirty="0" smtClean="0"/>
              <a:t>of Publish/Subscribe Middleware</a:t>
            </a:r>
          </a:p>
          <a:p>
            <a:r>
              <a:rPr lang="en-US" dirty="0" smtClean="0"/>
              <a:t>Challenges</a:t>
            </a:r>
            <a:endParaRPr lang="en-US" dirty="0"/>
          </a:p>
        </p:txBody>
      </p:sp>
    </p:spTree>
    <p:extLst>
      <p:ext uri="{BB962C8B-B14F-4D97-AF65-F5344CB8AC3E}">
        <p14:creationId xmlns:p14="http://schemas.microsoft.com/office/powerpoint/2010/main" val="10390098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7" y="365125"/>
            <a:ext cx="10515601" cy="856147"/>
          </a:xfrm>
        </p:spPr>
        <p:txBody>
          <a:bodyPr>
            <a:normAutofit fontScale="90000"/>
          </a:bodyPr>
          <a:lstStyle/>
          <a:p>
            <a:r>
              <a:rPr lang="en-US" dirty="0" smtClean="0"/>
              <a:t>Subscriber Throughput vs Packet Size (</a:t>
            </a:r>
            <a:r>
              <a:rPr lang="en-US" dirty="0" err="1" smtClean="0"/>
              <a:t>Msgs</a:t>
            </a:r>
            <a:r>
              <a:rPr lang="en-US" dirty="0" smtClean="0"/>
              <a:t>/sec)</a:t>
            </a:r>
            <a:endParaRPr lang="en-US" dirty="0"/>
          </a:p>
        </p:txBody>
      </p:sp>
      <p:sp>
        <p:nvSpPr>
          <p:cNvPr id="6" name="Text Placeholder 5"/>
          <p:cNvSpPr>
            <a:spLocks noGrp="1"/>
          </p:cNvSpPr>
          <p:nvPr>
            <p:ph type="body" idx="1"/>
          </p:nvPr>
        </p:nvSpPr>
        <p:spPr>
          <a:xfrm>
            <a:off x="839788" y="1681163"/>
            <a:ext cx="3228873" cy="823912"/>
          </a:xfrm>
        </p:spPr>
        <p:txBody>
          <a:bodyPr/>
          <a:lstStyle/>
          <a:p>
            <a:pPr algn="ctr"/>
            <a:r>
              <a:rPr lang="en-US" dirty="0" smtClean="0"/>
              <a:t>OPC UA </a:t>
            </a:r>
            <a:r>
              <a:rPr lang="en-US" dirty="0" err="1" smtClean="0"/>
              <a:t>PubSub</a:t>
            </a:r>
            <a:r>
              <a:rPr lang="en-US" dirty="0" smtClean="0"/>
              <a:t> – UDP</a:t>
            </a:r>
            <a:endParaRPr lang="en-US" dirty="0"/>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686" y="2981325"/>
            <a:ext cx="3228975" cy="2712232"/>
          </a:xfrm>
        </p:spPr>
      </p:pic>
      <p:sp>
        <p:nvSpPr>
          <p:cNvPr id="10" name="Text Placeholder 5"/>
          <p:cNvSpPr>
            <a:spLocks noGrp="1"/>
          </p:cNvSpPr>
          <p:nvPr>
            <p:ph type="body" sz="quarter" idx="3"/>
          </p:nvPr>
        </p:nvSpPr>
        <p:spPr>
          <a:xfrm>
            <a:off x="4345498" y="1690688"/>
            <a:ext cx="3254928" cy="823912"/>
          </a:xfrm>
        </p:spPr>
        <p:txBody>
          <a:bodyPr/>
          <a:lstStyle/>
          <a:p>
            <a:pPr algn="ctr"/>
            <a:r>
              <a:rPr lang="en-US" dirty="0" smtClean="0"/>
              <a:t>MQTT – Qos0</a:t>
            </a:r>
            <a:endParaRPr lang="en-US" dirty="0"/>
          </a:p>
        </p:txBody>
      </p:sp>
      <p:pic>
        <p:nvPicPr>
          <p:cNvPr id="4" name="Content Placeholder 3"/>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484841" y="2984016"/>
            <a:ext cx="3225494" cy="2726706"/>
          </a:xfrm>
        </p:spPr>
      </p:pic>
      <p:pic>
        <p:nvPicPr>
          <p:cNvPr id="2" name="Content Placeholder 1"/>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8126515" y="2961469"/>
            <a:ext cx="3228975" cy="2732088"/>
          </a:xfrm>
        </p:spPr>
      </p:pic>
      <p:sp>
        <p:nvSpPr>
          <p:cNvPr id="9" name="Text Placeholder 5"/>
          <p:cNvSpPr txBox="1">
            <a:spLocks/>
          </p:cNvSpPr>
          <p:nvPr/>
        </p:nvSpPr>
        <p:spPr>
          <a:xfrm>
            <a:off x="8100460" y="1680703"/>
            <a:ext cx="325492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smtClean="0"/>
              <a:t>DDS</a:t>
            </a:r>
            <a:endParaRPr lang="en-US" dirty="0"/>
          </a:p>
        </p:txBody>
      </p:sp>
    </p:spTree>
    <p:extLst>
      <p:ext uri="{BB962C8B-B14F-4D97-AF65-F5344CB8AC3E}">
        <p14:creationId xmlns:p14="http://schemas.microsoft.com/office/powerpoint/2010/main" val="8993184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MRS is important?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Applications in Industrial Internet of Things can have specific characteristics</a:t>
            </a:r>
          </a:p>
          <a:p>
            <a:r>
              <a:rPr lang="en-US" dirty="0" smtClean="0"/>
              <a:t>Few of these are:</a:t>
            </a:r>
          </a:p>
          <a:p>
            <a:pPr lvl="1"/>
            <a:r>
              <a:rPr lang="en-US" dirty="0"/>
              <a:t>L</a:t>
            </a:r>
            <a:r>
              <a:rPr lang="en-US" dirty="0" smtClean="0"/>
              <a:t>atency</a:t>
            </a:r>
          </a:p>
          <a:p>
            <a:pPr lvl="1"/>
            <a:r>
              <a:rPr lang="en-US" dirty="0" smtClean="0"/>
              <a:t>Throughput</a:t>
            </a:r>
          </a:p>
          <a:p>
            <a:pPr lvl="1"/>
            <a:r>
              <a:rPr lang="en-US" dirty="0" smtClean="0"/>
              <a:t>Packet Loss</a:t>
            </a:r>
          </a:p>
          <a:p>
            <a:pPr lvl="1"/>
            <a:r>
              <a:rPr lang="en-US" dirty="0" smtClean="0"/>
              <a:t>Scalability</a:t>
            </a:r>
          </a:p>
          <a:p>
            <a:pPr lvl="1"/>
            <a:r>
              <a:rPr lang="en-US" dirty="0" smtClean="0"/>
              <a:t>Interoperability</a:t>
            </a:r>
          </a:p>
          <a:p>
            <a:pPr lvl="1"/>
            <a:r>
              <a:rPr lang="en-US" dirty="0" smtClean="0"/>
              <a:t>Dynamic Discovery</a:t>
            </a:r>
          </a:p>
          <a:p>
            <a:pPr lvl="1"/>
            <a:r>
              <a:rPr lang="en-US" dirty="0" smtClean="0"/>
              <a:t>Reliability</a:t>
            </a:r>
          </a:p>
          <a:p>
            <a:pPr lvl="1"/>
            <a:r>
              <a:rPr lang="en-US" dirty="0" smtClean="0"/>
              <a:t>Security</a:t>
            </a:r>
          </a:p>
          <a:p>
            <a:r>
              <a:rPr lang="en-US" i="1" dirty="0" smtClean="0"/>
              <a:t>Examples here</a:t>
            </a:r>
          </a:p>
          <a:p>
            <a:r>
              <a:rPr lang="en-US" dirty="0" smtClean="0"/>
              <a:t>There is no ‘one size fits all’ solution</a:t>
            </a:r>
          </a:p>
        </p:txBody>
      </p:sp>
    </p:spTree>
    <p:extLst>
      <p:ext uri="{BB962C8B-B14F-4D97-AF65-F5344CB8AC3E}">
        <p14:creationId xmlns:p14="http://schemas.microsoft.com/office/powerpoint/2010/main" val="1544553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paradigms</a:t>
            </a:r>
            <a:endParaRPr lang="en-US" dirty="0"/>
          </a:p>
        </p:txBody>
      </p:sp>
      <p:sp>
        <p:nvSpPr>
          <p:cNvPr id="3" name="Content Placeholder 2"/>
          <p:cNvSpPr>
            <a:spLocks noGrp="1"/>
          </p:cNvSpPr>
          <p:nvPr>
            <p:ph idx="1"/>
          </p:nvPr>
        </p:nvSpPr>
        <p:spPr>
          <a:xfrm>
            <a:off x="838200" y="2183072"/>
            <a:ext cx="4149436" cy="3635837"/>
          </a:xfrm>
        </p:spPr>
        <p:txBody>
          <a:bodyPr/>
          <a:lstStyle/>
          <a:p>
            <a:r>
              <a:rPr lang="en-US" dirty="0" smtClean="0">
                <a:solidFill>
                  <a:srgbClr val="00B050"/>
                </a:solidFill>
              </a:rPr>
              <a:t>Publish/Subscribe</a:t>
            </a:r>
          </a:p>
          <a:p>
            <a:r>
              <a:rPr lang="en-US" dirty="0" smtClean="0"/>
              <a:t>Message </a:t>
            </a:r>
            <a:r>
              <a:rPr lang="en-US" dirty="0" smtClean="0"/>
              <a:t>Passing</a:t>
            </a:r>
          </a:p>
          <a:p>
            <a:r>
              <a:rPr lang="en-US" dirty="0" smtClean="0"/>
              <a:t>Remote Procedural Call</a:t>
            </a:r>
            <a:endParaRPr lang="en-US" dirty="0" smtClean="0"/>
          </a:p>
          <a:p>
            <a:r>
              <a:rPr lang="en-US" dirty="0" smtClean="0"/>
              <a:t>Notifications</a:t>
            </a:r>
          </a:p>
          <a:p>
            <a:r>
              <a:rPr lang="en-US" dirty="0" smtClean="0"/>
              <a:t>Shared spaces</a:t>
            </a:r>
          </a:p>
          <a:p>
            <a:r>
              <a:rPr lang="en-US" dirty="0" smtClean="0"/>
              <a:t>Message queuing</a:t>
            </a:r>
            <a:endParaRPr lang="en-US" dirty="0"/>
          </a:p>
        </p:txBody>
      </p:sp>
    </p:spTree>
    <p:extLst>
      <p:ext uri="{BB962C8B-B14F-4D97-AF65-F5344CB8AC3E}">
        <p14:creationId xmlns:p14="http://schemas.microsoft.com/office/powerpoint/2010/main" val="821923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Requirements of a Publish/Subscribe Middleware</a:t>
            </a:r>
            <a:endParaRPr lang="en-US" sz="4000" dirty="0"/>
          </a:p>
        </p:txBody>
      </p:sp>
      <p:sp>
        <p:nvSpPr>
          <p:cNvPr id="3" name="Content Placeholder 2"/>
          <p:cNvSpPr>
            <a:spLocks noGrp="1"/>
          </p:cNvSpPr>
          <p:nvPr>
            <p:ph idx="1"/>
          </p:nvPr>
        </p:nvSpPr>
        <p:spPr>
          <a:xfrm>
            <a:off x="838200" y="1767873"/>
            <a:ext cx="5822482" cy="4351338"/>
          </a:xfrm>
        </p:spPr>
        <p:txBody>
          <a:bodyPr/>
          <a:lstStyle/>
          <a:p>
            <a:r>
              <a:rPr lang="en-US" dirty="0" smtClean="0"/>
              <a:t>Space decoupling</a:t>
            </a:r>
          </a:p>
          <a:p>
            <a:pPr lvl="1"/>
            <a:r>
              <a:rPr lang="en-US" dirty="0" smtClean="0"/>
              <a:t>Publishers and Subscribers do not need to know each other</a:t>
            </a:r>
          </a:p>
          <a:p>
            <a:r>
              <a:rPr lang="en-US" dirty="0" smtClean="0"/>
              <a:t>Time decoupling</a:t>
            </a:r>
          </a:p>
          <a:p>
            <a:pPr lvl="1"/>
            <a:r>
              <a:rPr lang="en-US" dirty="0" smtClean="0"/>
              <a:t>Publishers and Subscribers do not need to be active at the same time</a:t>
            </a:r>
          </a:p>
          <a:p>
            <a:r>
              <a:rPr lang="en-US" dirty="0" smtClean="0"/>
              <a:t>Synchronization decoupling</a:t>
            </a:r>
          </a:p>
          <a:p>
            <a:pPr lvl="1"/>
            <a:r>
              <a:rPr lang="en-US" dirty="0" smtClean="0"/>
              <a:t>Neither </a:t>
            </a:r>
            <a:r>
              <a:rPr lang="en-US" dirty="0" smtClean="0"/>
              <a:t>publishers nor </a:t>
            </a:r>
            <a:r>
              <a:rPr lang="en-US" dirty="0" smtClean="0"/>
              <a:t>subscribers block each other</a:t>
            </a:r>
          </a:p>
        </p:txBody>
      </p:sp>
      <p:pic>
        <p:nvPicPr>
          <p:cNvPr id="6146" name="Picture 2" descr="Image result for publish subscri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1426" y="2261937"/>
            <a:ext cx="4512374" cy="285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643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Middleware </a:t>
            </a:r>
            <a:r>
              <a:rPr lang="en-US" dirty="0"/>
              <a:t>v</a:t>
            </a:r>
            <a:r>
              <a:rPr lang="en-US" dirty="0" smtClean="0"/>
              <a:t>ariants</a:t>
            </a:r>
            <a:endParaRPr lang="en-US" dirty="0"/>
          </a:p>
        </p:txBody>
      </p:sp>
      <p:graphicFrame>
        <p:nvGraphicFramePr>
          <p:cNvPr id="5" name="Diagram 4"/>
          <p:cNvGraphicFramePr/>
          <p:nvPr>
            <p:extLst>
              <p:ext uri="{D42A27DB-BD31-4B8C-83A1-F6EECF244321}">
                <p14:modId xmlns:p14="http://schemas.microsoft.com/office/powerpoint/2010/main" val="2231937617"/>
              </p:ext>
            </p:extLst>
          </p:nvPr>
        </p:nvGraphicFramePr>
        <p:xfrm>
          <a:off x="1534159" y="718168"/>
          <a:ext cx="8888035" cy="4974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76802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14964</TotalTime>
  <Words>3989</Words>
  <Application>Microsoft Office PowerPoint</Application>
  <PresentationFormat>Widescreen</PresentationFormat>
  <Paragraphs>763</Paragraphs>
  <Slides>61</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Calibri Light</vt:lpstr>
      <vt:lpstr>Cambria Math</vt:lpstr>
      <vt:lpstr>Tahoma</vt:lpstr>
      <vt:lpstr>Times New Roman</vt:lpstr>
      <vt:lpstr>Wingdings</vt:lpstr>
      <vt:lpstr>Office Theme</vt:lpstr>
      <vt:lpstr>Middleware Review and  Performance Evaluation</vt:lpstr>
      <vt:lpstr>Internet of Things and Middleware</vt:lpstr>
      <vt:lpstr>Goal</vt:lpstr>
      <vt:lpstr>Agenda</vt:lpstr>
      <vt:lpstr>Qualitative Analysis –  Middleware Literature Review OPC UA Pub/Sub, MQTT and DDS</vt:lpstr>
      <vt:lpstr>Brief Introduction to Middleware</vt:lpstr>
      <vt:lpstr>Communication paradigms</vt:lpstr>
      <vt:lpstr>Requirements of a Publish/Subscribe Middleware</vt:lpstr>
      <vt:lpstr>Middleware variants</vt:lpstr>
      <vt:lpstr>Challenges</vt:lpstr>
      <vt:lpstr>PowerPoint Presentation</vt:lpstr>
      <vt:lpstr>What is Open Platform Communications (OPC)?</vt:lpstr>
      <vt:lpstr>OPC Classic</vt:lpstr>
      <vt:lpstr>What is OPC UA?</vt:lpstr>
      <vt:lpstr>Why OPC UA PubSub was introduced?</vt:lpstr>
      <vt:lpstr>OPC UA – Message Lifecycle</vt:lpstr>
      <vt:lpstr>OPC UA -Broker-less</vt:lpstr>
      <vt:lpstr>OPC UA - Broker-based</vt:lpstr>
      <vt:lpstr>OPC UA – Configuration Options</vt:lpstr>
      <vt:lpstr>MQTT</vt:lpstr>
      <vt:lpstr>What is MQTT?</vt:lpstr>
      <vt:lpstr>Key MQTT Entities</vt:lpstr>
      <vt:lpstr>Quality of Service</vt:lpstr>
      <vt:lpstr>DDS</vt:lpstr>
      <vt:lpstr>What is DDS?</vt:lpstr>
      <vt:lpstr>Key DDS Entities</vt:lpstr>
      <vt:lpstr>QoS Policies - DDS</vt:lpstr>
      <vt:lpstr>Quick Summary</vt:lpstr>
      <vt:lpstr>Quick Summary</vt:lpstr>
      <vt:lpstr>Performance Evaluation of Middleware OPC UA Pub/Sub, DDS and MQTT</vt:lpstr>
      <vt:lpstr>Experiment Setup</vt:lpstr>
      <vt:lpstr>PowerPoint Presentation</vt:lpstr>
      <vt:lpstr>Application Latency vs Packet Size</vt:lpstr>
      <vt:lpstr>Publisher Throughput vs Packet Size (Mbps)</vt:lpstr>
      <vt:lpstr>Subscriber Throughput vs Packet Size (Mbps)</vt:lpstr>
      <vt:lpstr>PowerPoint Presentation</vt:lpstr>
      <vt:lpstr>Future Work – Middleware Recommendation System (MRS)</vt:lpstr>
      <vt:lpstr>Challenges and what do we have?</vt:lpstr>
      <vt:lpstr>Summary and Conclusion</vt:lpstr>
      <vt:lpstr>Acknowledgements</vt:lpstr>
      <vt:lpstr>Citations</vt:lpstr>
      <vt:lpstr>PowerPoint Presentation</vt:lpstr>
      <vt:lpstr>PowerPoint Presentation</vt:lpstr>
      <vt:lpstr>OPC UA Classic to Unified Architecture</vt:lpstr>
      <vt:lpstr>Domain and Domain Participant</vt:lpstr>
      <vt:lpstr>Topic</vt:lpstr>
      <vt:lpstr>Publisher and DataWriter </vt:lpstr>
      <vt:lpstr>Subscriber and DataReader</vt:lpstr>
      <vt:lpstr>QoS Policies – Liveliness (DDS)</vt:lpstr>
      <vt:lpstr>QoS Policies – Reliability (DDS)</vt:lpstr>
      <vt:lpstr>QoS Policies – History (DDS)</vt:lpstr>
      <vt:lpstr>QoS Policies – Durability (DDS)</vt:lpstr>
      <vt:lpstr>QoS Policies – Deadline (DDS)</vt:lpstr>
      <vt:lpstr>Qualitative Comparison</vt:lpstr>
      <vt:lpstr>Application Latency vs Packet Size</vt:lpstr>
      <vt:lpstr>Application Latency vs Interval</vt:lpstr>
      <vt:lpstr>Publisher Throughput vs Packet Size (Mbps)</vt:lpstr>
      <vt:lpstr>Subscriber Throughput vs Packet Size (Mbps)</vt:lpstr>
      <vt:lpstr>Publisher Throughput vs Packet Size (Msgs/sec)</vt:lpstr>
      <vt:lpstr>Subscriber Throughput vs Packet Size (Msgs/sec)</vt:lpstr>
      <vt:lpstr>Why MRS is important?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Sagar Shah</dc:creator>
  <cp:lastModifiedBy>Sagar Shah</cp:lastModifiedBy>
  <cp:revision>165</cp:revision>
  <dcterms:created xsi:type="dcterms:W3CDTF">2019-08-11T18:12:44Z</dcterms:created>
  <dcterms:modified xsi:type="dcterms:W3CDTF">2019-08-22T15:34:58Z</dcterms:modified>
</cp:coreProperties>
</file>